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10"/>
  </p:notesMasterIdLst>
  <p:sldIdLst>
    <p:sldId id="299" r:id="rId2"/>
    <p:sldId id="297" r:id="rId3"/>
    <p:sldId id="325" r:id="rId4"/>
    <p:sldId id="316" r:id="rId5"/>
    <p:sldId id="313" r:id="rId6"/>
    <p:sldId id="323" r:id="rId7"/>
    <p:sldId id="324" r:id="rId8"/>
    <p:sldId id="315" r:id="rId9"/>
  </p:sldIdLst>
  <p:sldSz cx="9144000" cy="6858000" type="screen4x3"/>
  <p:notesSz cx="6797675" cy="9928225"/>
  <p:defaultTextStyle>
    <a:defPPr>
      <a:defRPr lang="ru-RU"/>
    </a:defPPr>
    <a:lvl1pPr marL="0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FFFF66"/>
    <a:srgbClr val="CC0000"/>
    <a:srgbClr val="0033CC"/>
    <a:srgbClr val="4476B2"/>
    <a:srgbClr val="6666FF"/>
    <a:srgbClr val="0066FF"/>
    <a:srgbClr val="F4D6AA"/>
    <a:srgbClr val="9BE5FF"/>
    <a:srgbClr val="64EAF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5961" autoAdjust="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0"/>
            <a:ext cx="2945660" cy="498136"/>
          </a:xfrm>
          <a:prstGeom prst="rect">
            <a:avLst/>
          </a:prstGeom>
        </p:spPr>
        <p:txBody>
          <a:bodyPr vert="horz" lIns="92175" tIns="46086" rIns="92175" bIns="4608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0"/>
            <a:ext cx="2945660" cy="498136"/>
          </a:xfrm>
          <a:prstGeom prst="rect">
            <a:avLst/>
          </a:prstGeom>
        </p:spPr>
        <p:txBody>
          <a:bodyPr vert="horz" lIns="92175" tIns="46086" rIns="92175" bIns="46086" rtlCol="0"/>
          <a:lstStyle>
            <a:lvl1pPr algn="r">
              <a:defRPr sz="1200"/>
            </a:lvl1pPr>
          </a:lstStyle>
          <a:p>
            <a:fld id="{C931D343-E24F-442F-9E32-D065A5EBFC4B}" type="datetimeFigureOut">
              <a:rPr lang="ru-RU" smtClean="0"/>
              <a:pPr/>
              <a:t>04.06.2021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5" tIns="46086" rIns="92175" bIns="4608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2175" tIns="46086" rIns="92175" bIns="4608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8135"/>
          </a:xfrm>
          <a:prstGeom prst="rect">
            <a:avLst/>
          </a:prstGeom>
        </p:spPr>
        <p:txBody>
          <a:bodyPr vert="horz" lIns="92175" tIns="46086" rIns="92175" bIns="4608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60" cy="498135"/>
          </a:xfrm>
          <a:prstGeom prst="rect">
            <a:avLst/>
          </a:prstGeom>
        </p:spPr>
        <p:txBody>
          <a:bodyPr vert="horz" lIns="92175" tIns="46086" rIns="92175" bIns="46086" rtlCol="0" anchor="b"/>
          <a:lstStyle>
            <a:lvl1pPr algn="r">
              <a:defRPr sz="1200"/>
            </a:lvl1pPr>
          </a:lstStyle>
          <a:p>
            <a:fld id="{9682C83A-9D3B-497B-A1B9-C50737D7CC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070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6940" indent="-287286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9140" indent="-22982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8799" indent="-22982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68453" indent="-22982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28109" indent="-229827" defTabSz="1046997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87766" indent="-229827" defTabSz="1046997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47423" indent="-229827" defTabSz="1046997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907081" indent="-229827" defTabSz="1046997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6997" eaLnBrk="1" fontAlgn="base" hangingPunct="1">
              <a:spcBef>
                <a:spcPct val="0"/>
              </a:spcBef>
              <a:spcAft>
                <a:spcPct val="0"/>
              </a:spcAft>
            </a:pPr>
            <a:fld id="{6D8468D7-8F8A-451D-AD5C-6143CF953C14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defTabSz="1046997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04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1"/>
            <a:ext cx="7772400" cy="1470025"/>
          </a:xfrm>
        </p:spPr>
        <p:txBody>
          <a:bodyPr>
            <a:normAutofit/>
          </a:bodyPr>
          <a:lstStyle>
            <a:lvl1pPr>
              <a:defRPr sz="4874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736" b="0">
                <a:solidFill>
                  <a:schemeClr val="bg1"/>
                </a:solidFill>
                <a:latin typeface="+mj-lt"/>
              </a:defRPr>
            </a:lvl1pPr>
            <a:lvl2pPr marL="445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4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0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6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:p14="http://schemas.microsoft.com/office/powerpoint/2010/main" xmlns="" val="93743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164"/>
            </a:lvl1pPr>
            <a:lvl2pPr marL="445801" indent="0">
              <a:buNone/>
              <a:defRPr sz="2736"/>
            </a:lvl2pPr>
            <a:lvl3pPr marL="891603" indent="0">
              <a:buNone/>
              <a:defRPr sz="2309"/>
            </a:lvl3pPr>
            <a:lvl4pPr marL="1337404" indent="0">
              <a:buNone/>
              <a:defRPr sz="1967"/>
            </a:lvl4pPr>
            <a:lvl5pPr marL="1783205" indent="0">
              <a:buNone/>
              <a:defRPr sz="1967"/>
            </a:lvl5pPr>
            <a:lvl6pPr marL="2229005" indent="0">
              <a:buNone/>
              <a:defRPr sz="1967"/>
            </a:lvl6pPr>
            <a:lvl7pPr marL="2674808" indent="0">
              <a:buNone/>
              <a:defRPr sz="1967"/>
            </a:lvl7pPr>
            <a:lvl8pPr marL="3120609" indent="0">
              <a:buNone/>
              <a:defRPr sz="1967"/>
            </a:lvl8pPr>
            <a:lvl9pPr marL="3566409" indent="0">
              <a:buNone/>
              <a:defRPr sz="1967"/>
            </a:lvl9pPr>
          </a:lstStyle>
          <a:p>
            <a:r>
              <a:rPr lang="ru-RU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68"/>
            </a:lvl1pPr>
            <a:lvl2pPr marL="445801" indent="0">
              <a:buNone/>
              <a:defRPr sz="1197"/>
            </a:lvl2pPr>
            <a:lvl3pPr marL="891603" indent="0">
              <a:buNone/>
              <a:defRPr sz="941"/>
            </a:lvl3pPr>
            <a:lvl4pPr marL="1337404" indent="0">
              <a:buNone/>
              <a:defRPr sz="855"/>
            </a:lvl4pPr>
            <a:lvl5pPr marL="1783205" indent="0">
              <a:buNone/>
              <a:defRPr sz="855"/>
            </a:lvl5pPr>
            <a:lvl6pPr marL="2229005" indent="0">
              <a:buNone/>
              <a:defRPr sz="855"/>
            </a:lvl6pPr>
            <a:lvl7pPr marL="2674808" indent="0">
              <a:buNone/>
              <a:defRPr sz="855"/>
            </a:lvl7pPr>
            <a:lvl8pPr marL="3120609" indent="0">
              <a:buNone/>
              <a:defRPr sz="855"/>
            </a:lvl8pPr>
            <a:lvl9pPr marL="3566409" indent="0">
              <a:buNone/>
              <a:defRPr sz="8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36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020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113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967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606873"/>
            <a:ext cx="7320689" cy="4829253"/>
          </a:xfrm>
        </p:spPr>
        <p:txBody>
          <a:bodyPr/>
          <a:lstStyle>
            <a:lvl1pPr marL="310752" indent="0">
              <a:buFontTx/>
              <a:buNone/>
              <a:defRPr b="1">
                <a:latin typeface="+mj-lt"/>
              </a:defRPr>
            </a:lvl1pPr>
            <a:lvl2pPr marL="308037" indent="2715">
              <a:defRPr>
                <a:latin typeface="+mj-lt"/>
              </a:defRPr>
            </a:lvl2pPr>
            <a:lvl3pPr marL="537369" indent="-222547">
              <a:tabLst/>
              <a:defRPr>
                <a:latin typeface="+mj-lt"/>
              </a:defRPr>
            </a:lvl3pPr>
            <a:lvl4pPr marL="0" indent="308037">
              <a:lnSpc>
                <a:spcPts val="1539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9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5127078"/>
            <a:ext cx="923618" cy="376853"/>
          </a:xfrm>
          <a:prstGeom prst="rect">
            <a:avLst/>
          </a:prstGeom>
          <a:noFill/>
        </p:spPr>
        <p:txBody>
          <a:bodyPr wrap="square" lIns="78164" tIns="39082" rIns="78164" bIns="39082" rtlCol="0">
            <a:noAutofit/>
          </a:bodyPr>
          <a:lstStyle/>
          <a:p>
            <a:pPr defTabSz="891603"/>
            <a:endParaRPr lang="ru-RU" sz="1796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71"/>
            <a:ext cx="7337192" cy="1105803"/>
          </a:xfrm>
        </p:spPr>
        <p:txBody>
          <a:bodyPr/>
          <a:lstStyle>
            <a:lvl1pPr marL="0" marR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marL="0" marR="0" lvl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104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1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606873"/>
            <a:ext cx="7320689" cy="4829253"/>
          </a:xfrm>
        </p:spPr>
        <p:txBody>
          <a:bodyPr/>
          <a:lstStyle>
            <a:lvl1pPr marL="310752" indent="0">
              <a:buFontTx/>
              <a:buNone/>
              <a:defRPr b="1">
                <a:latin typeface="+mj-lt"/>
              </a:defRPr>
            </a:lvl1pPr>
            <a:lvl2pPr marL="310752" indent="0">
              <a:defRPr>
                <a:latin typeface="+mj-lt"/>
              </a:defRPr>
            </a:lvl2pPr>
            <a:lvl3pPr marL="537369" indent="-222547">
              <a:defRPr>
                <a:latin typeface="+mj-lt"/>
              </a:defRPr>
            </a:lvl3pPr>
            <a:lvl4pPr marL="0" indent="308037">
              <a:defRPr>
                <a:latin typeface="+mj-lt"/>
              </a:defRPr>
            </a:lvl4pPr>
            <a:lvl5pPr marL="122672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71"/>
            <a:ext cx="7337901" cy="1105803"/>
          </a:xfrm>
        </p:spPr>
        <p:txBody>
          <a:bodyPr/>
          <a:lstStyle>
            <a:lvl1pPr marL="0" marR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marL="0" marR="0" lvl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104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66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1012506"/>
            <a:ext cx="7320689" cy="2024630"/>
          </a:xfrm>
        </p:spPr>
        <p:txBody>
          <a:bodyPr anchor="t"/>
          <a:lstStyle>
            <a:lvl1pPr algn="l">
              <a:defRPr sz="3933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3429720"/>
            <a:ext cx="7320689" cy="3006404"/>
          </a:xfrm>
        </p:spPr>
        <p:txBody>
          <a:bodyPr anchor="t"/>
          <a:lstStyle>
            <a:lvl1pPr marL="0" indent="0">
              <a:buNone/>
              <a:defRPr sz="1967">
                <a:solidFill>
                  <a:schemeClr val="tx1">
                    <a:tint val="75000"/>
                  </a:schemeClr>
                </a:solidFill>
              </a:defRPr>
            </a:lvl1pPr>
            <a:lvl2pPr marL="445801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2pPr>
            <a:lvl3pPr marL="891603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3pPr>
            <a:lvl4pPr marL="1337404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4pPr>
            <a:lvl5pPr marL="1783205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5pPr>
            <a:lvl6pPr marL="2229005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6pPr>
            <a:lvl7pPr marL="2674808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7pPr>
            <a:lvl8pPr marL="3120609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8pPr>
            <a:lvl9pPr marL="3566409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55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736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1" y="1606871"/>
            <a:ext cx="3644897" cy="4695797"/>
          </a:xfrm>
        </p:spPr>
        <p:txBody>
          <a:bodyPr/>
          <a:lstStyle>
            <a:lvl1pPr>
              <a:defRPr sz="2736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4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1606871"/>
            <a:ext cx="3674753" cy="568003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801" indent="0">
              <a:buNone/>
              <a:defRPr sz="1967" b="1"/>
            </a:lvl2pPr>
            <a:lvl3pPr marL="891603" indent="0">
              <a:buNone/>
              <a:defRPr sz="1796" b="1"/>
            </a:lvl3pPr>
            <a:lvl4pPr marL="1337404" indent="0">
              <a:buNone/>
              <a:defRPr sz="1539" b="1"/>
            </a:lvl4pPr>
            <a:lvl5pPr marL="1783205" indent="0">
              <a:buNone/>
              <a:defRPr sz="1539" b="1"/>
            </a:lvl5pPr>
            <a:lvl6pPr marL="2229005" indent="0">
              <a:buNone/>
              <a:defRPr sz="1539" b="1"/>
            </a:lvl6pPr>
            <a:lvl7pPr marL="2674808" indent="0">
              <a:buNone/>
              <a:defRPr sz="1539" b="1"/>
            </a:lvl7pPr>
            <a:lvl8pPr marL="3120609" indent="0">
              <a:buNone/>
              <a:defRPr sz="1539" b="1"/>
            </a:lvl8pPr>
            <a:lvl9pPr marL="3566409" indent="0">
              <a:buNone/>
              <a:defRPr sz="153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6" y="2174876"/>
            <a:ext cx="3674753" cy="4261248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1"/>
            <a:ext cx="3587825" cy="568003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801" indent="0">
              <a:buNone/>
              <a:defRPr sz="1967" b="1"/>
            </a:lvl2pPr>
            <a:lvl3pPr marL="891603" indent="0">
              <a:buNone/>
              <a:defRPr sz="1796" b="1"/>
            </a:lvl3pPr>
            <a:lvl4pPr marL="1337404" indent="0">
              <a:buNone/>
              <a:defRPr sz="1539" b="1"/>
            </a:lvl4pPr>
            <a:lvl5pPr marL="1783205" indent="0">
              <a:buNone/>
              <a:defRPr sz="1539" b="1"/>
            </a:lvl5pPr>
            <a:lvl6pPr marL="2229005" indent="0">
              <a:buNone/>
              <a:defRPr sz="1539" b="1"/>
            </a:lvl6pPr>
            <a:lvl7pPr marL="2674808" indent="0">
              <a:buNone/>
              <a:defRPr sz="1539" b="1"/>
            </a:lvl7pPr>
            <a:lvl8pPr marL="3120609" indent="0">
              <a:buNone/>
              <a:defRPr sz="1539" b="1"/>
            </a:lvl8pPr>
            <a:lvl9pPr marL="3566409" indent="0">
              <a:buNone/>
              <a:defRPr sz="153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327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311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309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95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164"/>
            </a:lvl1pPr>
            <a:lvl2pPr>
              <a:defRPr sz="2736"/>
            </a:lvl2pPr>
            <a:lvl3pPr>
              <a:defRPr sz="2309"/>
            </a:lvl3pPr>
            <a:lvl4pPr>
              <a:defRPr sz="1967"/>
            </a:lvl4pPr>
            <a:lvl5pPr>
              <a:defRPr sz="1967"/>
            </a:lvl5pPr>
            <a:lvl6pPr>
              <a:defRPr sz="1967"/>
            </a:lvl6pPr>
            <a:lvl7pPr>
              <a:defRPr sz="1967"/>
            </a:lvl7pPr>
            <a:lvl8pPr>
              <a:defRPr sz="1967"/>
            </a:lvl8pPr>
            <a:lvl9pPr>
              <a:defRPr sz="19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368"/>
            </a:lvl1pPr>
            <a:lvl2pPr marL="445801" indent="0">
              <a:buNone/>
              <a:defRPr sz="1197"/>
            </a:lvl2pPr>
            <a:lvl3pPr marL="891603" indent="0">
              <a:buNone/>
              <a:defRPr sz="941"/>
            </a:lvl3pPr>
            <a:lvl4pPr marL="1337404" indent="0">
              <a:buNone/>
              <a:defRPr sz="855"/>
            </a:lvl4pPr>
            <a:lvl5pPr marL="1783205" indent="0">
              <a:buNone/>
              <a:defRPr sz="855"/>
            </a:lvl5pPr>
            <a:lvl6pPr marL="2229005" indent="0">
              <a:buNone/>
              <a:defRPr sz="855"/>
            </a:lvl6pPr>
            <a:lvl7pPr marL="2674808" indent="0">
              <a:buNone/>
              <a:defRPr sz="855"/>
            </a:lvl7pPr>
            <a:lvl8pPr marL="3120609" indent="0">
              <a:buNone/>
              <a:defRPr sz="855"/>
            </a:lvl8pPr>
            <a:lvl9pPr marL="3566409" indent="0">
              <a:buNone/>
              <a:defRPr sz="8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58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5" y="490023"/>
            <a:ext cx="7343873" cy="1110281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5" y="1600200"/>
            <a:ext cx="7343873" cy="4835924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3"/>
            <a:ext cx="2133600" cy="365125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6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6356353"/>
            <a:ext cx="2895600" cy="365125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6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3" y="6041425"/>
            <a:ext cx="619711" cy="631834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052"/>
              </a:lnSpc>
              <a:defRPr sz="2309">
                <a:solidFill>
                  <a:schemeClr val="bg1"/>
                </a:solidFill>
              </a:defRPr>
            </a:lvl1pPr>
          </a:lstStyle>
          <a:p>
            <a:pPr defTabSz="891603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891603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882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</p:sldLayoutIdLst>
  <p:hf hdr="0" ftr="0" dt="0"/>
  <p:txStyles>
    <p:titleStyle>
      <a:lvl1pPr algn="l" defTabSz="891603" rtl="0" eaLnBrk="1" latinLnBrk="0" hangingPunct="1">
        <a:lnSpc>
          <a:spcPts val="4445"/>
        </a:lnSpc>
        <a:spcBef>
          <a:spcPct val="0"/>
        </a:spcBef>
        <a:buNone/>
        <a:defRPr sz="3591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10752" indent="0" algn="l" defTabSz="891603" rtl="0" eaLnBrk="1" latinLnBrk="0" hangingPunct="1">
        <a:spcBef>
          <a:spcPct val="20000"/>
        </a:spcBef>
        <a:buFont typeface="+mj-lt"/>
        <a:buNone/>
        <a:defRPr sz="3164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10752" indent="0" algn="l" defTabSz="891603" rtl="0" eaLnBrk="1" latinLnBrk="0" hangingPunct="1">
        <a:spcBef>
          <a:spcPct val="20000"/>
        </a:spcBef>
        <a:buFont typeface="Arial" pitchFamily="34" charset="0"/>
        <a:buNone/>
        <a:defRPr sz="2052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09290" indent="-222547" algn="l" defTabSz="891603" rtl="0" eaLnBrk="1" latinLnBrk="0" hangingPunct="1">
        <a:spcBef>
          <a:spcPct val="20000"/>
        </a:spcBef>
        <a:buFont typeface="Arial" pitchFamily="34" charset="0"/>
        <a:buChar char="•"/>
        <a:defRPr sz="2052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08037" algn="just" defTabSz="891603" rtl="0" eaLnBrk="1" latinLnBrk="0" hangingPunct="1">
        <a:lnSpc>
          <a:spcPts val="1539"/>
        </a:lnSpc>
        <a:spcBef>
          <a:spcPts val="342"/>
        </a:spcBef>
        <a:buFont typeface="Arial" pitchFamily="34" charset="0"/>
        <a:buNone/>
        <a:tabLst/>
        <a:defRPr sz="1368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226720" indent="0" algn="l" defTabSz="891603" rtl="0" eaLnBrk="1" latinLnBrk="0" hangingPunct="1">
        <a:lnSpc>
          <a:spcPts val="1539"/>
        </a:lnSpc>
        <a:spcBef>
          <a:spcPts val="342"/>
        </a:spcBef>
        <a:buFont typeface="Arial" pitchFamily="34" charset="0"/>
        <a:buNone/>
        <a:defRPr sz="1197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451907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6pPr>
      <a:lvl7pPr marL="2897707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7pPr>
      <a:lvl8pPr marL="3343509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8pPr>
      <a:lvl9pPr marL="3789311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45801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891603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37404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783205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29005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674808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20609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566409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051720" y="2132856"/>
            <a:ext cx="5240956" cy="118693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8177" tIns="39089" rIns="78177" bIns="39089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91603" eaLnBrk="1" hangingPunct="1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Управление Федеральной налоговой службы по Ленинградской области</a:t>
            </a:r>
          </a:p>
        </p:txBody>
      </p:sp>
      <p:sp>
        <p:nvSpPr>
          <p:cNvPr id="11" name="TextBox 42"/>
          <p:cNvSpPr txBox="1">
            <a:spLocks noChangeArrowheads="1"/>
          </p:cNvSpPr>
          <p:nvPr/>
        </p:nvSpPr>
        <p:spPr bwMode="auto">
          <a:xfrm>
            <a:off x="1518332" y="3717033"/>
            <a:ext cx="6264696" cy="28489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8177" tIns="39089" rIns="78177" bIns="39089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91603" eaLnBrk="1" hangingPunct="1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«Введение налога на профессиональный доход  для самозанятых граждан»</a:t>
            </a:r>
          </a:p>
          <a:p>
            <a:pPr algn="ctr" defTabSz="891603" eaLnBrk="1" hangingPunct="1"/>
            <a:endParaRPr lang="ru-RU" sz="36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 defTabSz="891603" eaLnBrk="1" hangingPunct="1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20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20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год</a:t>
            </a:r>
          </a:p>
        </p:txBody>
      </p:sp>
      <p:pic>
        <p:nvPicPr>
          <p:cNvPr id="10243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88640"/>
            <a:ext cx="1786415" cy="177087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9332" y="4704356"/>
            <a:ext cx="485979" cy="183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4120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268760"/>
            <a:ext cx="7638950" cy="128027"/>
          </a:xfrm>
          <a:prstGeom prst="rect">
            <a:avLst/>
          </a:prstGeom>
        </p:spPr>
      </p:pic>
      <p:sp>
        <p:nvSpPr>
          <p:cNvPr id="9" name="Заголовок 4"/>
          <p:cNvSpPr txBox="1">
            <a:spLocks noGrp="1"/>
          </p:cNvSpPr>
          <p:nvPr>
            <p:ph type="title"/>
          </p:nvPr>
        </p:nvSpPr>
        <p:spPr>
          <a:xfrm>
            <a:off x="827584" y="1484784"/>
            <a:ext cx="7337190" cy="53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Федеральный закон от 27.11.2018 N 422-ФЗ</a:t>
            </a:r>
            <a:endParaRPr lang="ru-RU" sz="2800" b="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260648"/>
            <a:ext cx="8424936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rmAutofit fontScale="70000" lnSpcReduction="20000"/>
          </a:bodyPr>
          <a:lstStyle/>
          <a:p>
            <a:pPr algn="ctr" defTabSz="1043056">
              <a:spcBef>
                <a:spcPct val="0"/>
              </a:spcBef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Налог</a:t>
            </a:r>
            <a:r>
              <a:rPr kumimoji="0" lang="ru-RU" sz="4800" b="1" i="0" u="none" strike="noStrike" kern="1200" cap="none" spc="0" normalizeH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на профессиональный доход – спец.режим для самозанятых</a:t>
            </a:r>
            <a:endParaRPr kumimoji="0" lang="ru-RU" sz="29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2204864"/>
            <a:ext cx="7416824" cy="20882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СУБЪЕКТЫ, УЧАСТВУЮЩИЕ В ЭКСПЕРИМЕНТЕ</a:t>
            </a:r>
            <a:r>
              <a:rPr lang="en-US" sz="2400" dirty="0"/>
              <a:t> </a:t>
            </a:r>
            <a:endParaRPr lang="ru-RU" sz="2400" dirty="0"/>
          </a:p>
          <a:p>
            <a:pPr algn="ctr"/>
            <a:r>
              <a:rPr lang="en-US" sz="2400" dirty="0"/>
              <a:t>c 01</a:t>
            </a:r>
            <a:r>
              <a:rPr lang="ru-RU" sz="2400" dirty="0"/>
              <a:t>.01.2019:</a:t>
            </a:r>
          </a:p>
          <a:p>
            <a:pPr algn="ctr">
              <a:buFontTx/>
              <a:buChar char="-"/>
            </a:pPr>
            <a:r>
              <a:rPr lang="ru-RU" sz="2400" dirty="0"/>
              <a:t> г. Москва, </a:t>
            </a:r>
          </a:p>
          <a:p>
            <a:pPr algn="ctr">
              <a:buFontTx/>
              <a:buChar char="-"/>
            </a:pPr>
            <a:r>
              <a:rPr lang="ru-RU" sz="2400" dirty="0"/>
              <a:t> Московская область,</a:t>
            </a:r>
          </a:p>
          <a:p>
            <a:pPr algn="ctr">
              <a:buFontTx/>
              <a:buChar char="-"/>
            </a:pPr>
            <a:r>
              <a:rPr lang="ru-RU" sz="2400" dirty="0"/>
              <a:t> Калужская область,</a:t>
            </a:r>
          </a:p>
          <a:p>
            <a:pPr algn="ctr">
              <a:buFontTx/>
              <a:buChar char="-"/>
            </a:pPr>
            <a:r>
              <a:rPr lang="ru-RU" sz="2400" dirty="0"/>
              <a:t> Республика Татарстан</a:t>
            </a:r>
            <a:endParaRPr lang="en-US" sz="2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7584" y="4653136"/>
            <a:ext cx="7416824" cy="17281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С</a:t>
            </a:r>
            <a:r>
              <a:rPr lang="en-US" sz="2800" dirty="0"/>
              <a:t> 01</a:t>
            </a:r>
            <a:r>
              <a:rPr lang="ru-RU" sz="2800" dirty="0"/>
              <a:t>.01.2020 к участию в эксперименте добавлены ещё 19 субъектов, в том числе </a:t>
            </a:r>
            <a:r>
              <a:rPr lang="ru-RU" sz="2800" b="1" dirty="0"/>
              <a:t>Ленинградская область</a:t>
            </a:r>
          </a:p>
        </p:txBody>
      </p:sp>
    </p:spTree>
    <p:extLst>
      <p:ext uri="{BB962C8B-B14F-4D97-AF65-F5344CB8AC3E}">
        <p14:creationId xmlns:p14="http://schemas.microsoft.com/office/powerpoint/2010/main" xmlns="" val="379653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268760"/>
            <a:ext cx="7638950" cy="1280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260648"/>
            <a:ext cx="8424936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rmAutofit fontScale="70000" lnSpcReduction="20000"/>
          </a:bodyPr>
          <a:lstStyle/>
          <a:p>
            <a:pPr algn="ctr" defTabSz="1043056">
              <a:spcBef>
                <a:spcPct val="0"/>
              </a:spcBef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Налогоплательщики налога</a:t>
            </a:r>
            <a:r>
              <a:rPr kumimoji="0" lang="ru-RU" sz="4800" b="1" i="0" u="none" strike="noStrike" kern="1200" cap="none" spc="0" normalizeH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на профессиональный доход</a:t>
            </a:r>
            <a:endParaRPr kumimoji="0" lang="ru-RU" sz="29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560" y="2852936"/>
            <a:ext cx="7776864" cy="36724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Не вправе применять НПД лица: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2000" dirty="0"/>
              <a:t> </a:t>
            </a:r>
            <a:r>
              <a:rPr lang="ru-RU" dirty="0"/>
              <a:t>реализующие подакцизные товары и товары, подлежащие обязательной маркировке;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dirty="0"/>
              <a:t> осуществляющие перепродажу товаров (за исключением продажи товаров для личных нужд);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dirty="0"/>
              <a:t> занимающиеся добычей (реализацией) полезных ископаемых;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dirty="0"/>
              <a:t> имеющие работников, с которыми состоят в трудовых отношениях;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dirty="0"/>
              <a:t> ведущие предпринимательскую деятельность на основе договоров поручения, договоров комиссии или агентских договоров;</a:t>
            </a:r>
          </a:p>
          <a:p>
            <a:pPr algn="just">
              <a:buFontTx/>
              <a:buChar char="-"/>
            </a:pPr>
            <a:r>
              <a:rPr lang="ru-RU" dirty="0"/>
              <a:t>применяющие иные спец. Режимы или уплачивающие НДФЛ;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dirty="0"/>
              <a:t>при превышении дохода в сумме 2,4 млн. рублей.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576" y="1556792"/>
            <a:ext cx="7632848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Плательщики: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- физические лица;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- ИП, ведущие деятельность в регионе, где проходит эксперимент</a:t>
            </a:r>
          </a:p>
        </p:txBody>
      </p:sp>
    </p:spTree>
    <p:extLst>
      <p:ext uri="{BB962C8B-B14F-4D97-AF65-F5344CB8AC3E}">
        <p14:creationId xmlns:p14="http://schemas.microsoft.com/office/powerpoint/2010/main" xmlns="" val="379653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2987824" y="2060848"/>
            <a:ext cx="2160240" cy="331236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3068960"/>
            <a:ext cx="2016224" cy="144016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4725144"/>
            <a:ext cx="2088232" cy="187220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96752"/>
            <a:ext cx="7638950" cy="1280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260648"/>
            <a:ext cx="8424936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rmAutofit fontScale="70000" lnSpcReduction="20000"/>
          </a:bodyPr>
          <a:lstStyle/>
          <a:p>
            <a:pPr algn="ctr" defTabSz="1043056">
              <a:spcBef>
                <a:spcPct val="0"/>
              </a:spcBef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Налог</a:t>
            </a:r>
            <a:r>
              <a:rPr kumimoji="0" lang="ru-RU" sz="4800" b="1" i="0" u="none" strike="noStrike" kern="1200" cap="none" spc="0" normalizeH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на профессиональный доход – спец.режим для самозанятых</a:t>
            </a:r>
            <a:endParaRPr kumimoji="0" lang="ru-RU" sz="29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9" y="2780928"/>
            <a:ext cx="1656184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539552" y="3212976"/>
            <a:ext cx="1944216" cy="115212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Доход от реализации товаров работ услуг ФЛ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7544" y="4797152"/>
            <a:ext cx="2088232" cy="165618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Доход от реализации товаров работ услуг ЮЛ и ИП для ведения деятельности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47864" y="3933056"/>
            <a:ext cx="2736304" cy="57606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7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15816" y="3933056"/>
            <a:ext cx="2304256" cy="108012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400" b="1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Налоговая база</a:t>
            </a:r>
            <a:endParaRPr kumimoji="0" lang="ru-RU" sz="3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2483768" y="2204864"/>
            <a:ext cx="720080" cy="43204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523990" y="4869160"/>
            <a:ext cx="679858" cy="4873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5220072" y="1310248"/>
            <a:ext cx="3384376" cy="512855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220072" y="1484784"/>
            <a:ext cx="3528392" cy="496855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Не признается объектом</a:t>
            </a:r>
            <a:r>
              <a:rPr kumimoji="0" lang="ru-RU" sz="20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доход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aseline="0" dirty="0">
                <a:latin typeface="+mj-lt"/>
                <a:ea typeface="+mj-ea"/>
                <a:cs typeface="+mj-cs"/>
              </a:rPr>
              <a:t>-</a:t>
            </a:r>
            <a:r>
              <a:rPr lang="ru-RU" dirty="0">
                <a:latin typeface="+mj-lt"/>
                <a:ea typeface="+mj-ea"/>
                <a:cs typeface="+mj-cs"/>
              </a:rPr>
              <a:t> в рамках трудового договора;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>
                <a:latin typeface="+mj-lt"/>
                <a:ea typeface="+mj-ea"/>
                <a:cs typeface="+mj-cs"/>
              </a:rPr>
              <a:t>о</a:t>
            </a:r>
            <a:r>
              <a:rPr kumimoji="0" lang="ru-RU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т продажи</a:t>
            </a:r>
            <a:r>
              <a:rPr kumimoji="0" lang="ru-RU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недвижимого имущества, транспортных средств;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>
                <a:latin typeface="+mj-lt"/>
                <a:ea typeface="+mj-ea"/>
                <a:cs typeface="+mj-cs"/>
              </a:rPr>
              <a:t>о</a:t>
            </a:r>
            <a:r>
              <a:rPr lang="ru-RU" baseline="0" dirty="0">
                <a:latin typeface="+mj-lt"/>
                <a:ea typeface="+mj-ea"/>
                <a:cs typeface="+mj-cs"/>
              </a:rPr>
              <a:t>т продажи имущества, использовавшегося</a:t>
            </a:r>
            <a:r>
              <a:rPr lang="ru-RU" dirty="0">
                <a:latin typeface="+mj-lt"/>
                <a:ea typeface="+mj-ea"/>
                <a:cs typeface="+mj-cs"/>
              </a:rPr>
              <a:t> в личных целях;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>
                <a:latin typeface="+mj-lt"/>
                <a:ea typeface="+mj-ea"/>
                <a:cs typeface="+mj-cs"/>
              </a:rPr>
              <a:t> от реализации долей в уставном капитале организаций;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>
                <a:latin typeface="+mj-lt"/>
                <a:ea typeface="+mj-ea"/>
                <a:cs typeface="+mj-cs"/>
              </a:rPr>
              <a:t> в</a:t>
            </a:r>
            <a:r>
              <a:rPr kumimoji="0" lang="ru-RU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натуральной форме;</a:t>
            </a:r>
          </a:p>
          <a:p>
            <a:pPr defTabSz="1043056">
              <a:spcBef>
                <a:spcPct val="0"/>
              </a:spcBef>
              <a:buFontTx/>
              <a:buChar char="-"/>
            </a:pPr>
            <a:r>
              <a:rPr lang="ru-RU" dirty="0">
                <a:latin typeface="+mj-lt"/>
                <a:ea typeface="+mj-ea"/>
                <a:cs typeface="+mj-cs"/>
              </a:rPr>
              <a:t> </a:t>
            </a:r>
            <a:r>
              <a:rPr lang="ru-RU" dirty="0"/>
              <a:t>в рамках договоров гражданско-правового характера от бывших работодателей (менее двух лет назад)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kumimoji="0" lang="ru-RU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95536" y="1484784"/>
            <a:ext cx="2016224" cy="13681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43056">
              <a:spcBef>
                <a:spcPct val="0"/>
              </a:spcBef>
            </a:pPr>
            <a:r>
              <a:rPr lang="ru-RU" sz="2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Доход от использования имущества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2483768" y="3933056"/>
            <a:ext cx="504056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6539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96752"/>
            <a:ext cx="7638950" cy="1280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260648"/>
            <a:ext cx="8424936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rmAutofit fontScale="70000" lnSpcReduction="20000"/>
          </a:bodyPr>
          <a:lstStyle/>
          <a:p>
            <a:pPr algn="ctr" defTabSz="1043056">
              <a:spcBef>
                <a:spcPct val="0"/>
              </a:spcBef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Порядок исчисления налога. Налоговое освобождение</a:t>
            </a:r>
            <a:endParaRPr kumimoji="0" lang="ru-RU" sz="29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1412776"/>
            <a:ext cx="2520280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НДФЛ с доходов, которые облагаются НПД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03848" y="3356992"/>
            <a:ext cx="3024336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Плательщики:</a:t>
            </a:r>
          </a:p>
          <a:p>
            <a:pPr algn="ctr"/>
            <a:r>
              <a:rPr lang="ru-RU" dirty="0"/>
              <a:t>- физические лица;</a:t>
            </a:r>
          </a:p>
          <a:p>
            <a:pPr algn="ctr"/>
            <a:r>
              <a:rPr lang="ru-RU" dirty="0"/>
              <a:t>- ИП, ведущие деятельность в регионе, где проходит эксперимент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47864" y="1412776"/>
            <a:ext cx="2520280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НДС (кроме «ввозного», «агента»)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56176" y="1412776"/>
            <a:ext cx="2520280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страховые взносы (их можно будет перечислять добровольно)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55576" y="5301208"/>
            <a:ext cx="7704856" cy="125152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2000" dirty="0">
                <a:solidFill>
                  <a:schemeClr val="tx1"/>
                </a:solidFill>
              </a:rPr>
              <a:t>Перечисление налога каждый месяц не позднее 25-го числа следующего месяца в размере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-  </a:t>
            </a:r>
            <a:r>
              <a:rPr lang="ru-RU" b="1" dirty="0">
                <a:solidFill>
                  <a:schemeClr val="tx1"/>
                </a:solidFill>
              </a:rPr>
              <a:t>4%</a:t>
            </a:r>
            <a:r>
              <a:rPr lang="ru-RU" dirty="0">
                <a:solidFill>
                  <a:schemeClr val="tx1"/>
                </a:solidFill>
              </a:rPr>
              <a:t> с дохода от реализации </a:t>
            </a:r>
            <a:r>
              <a:rPr lang="ru-RU" dirty="0" err="1">
                <a:solidFill>
                  <a:schemeClr val="tx1"/>
                </a:solidFill>
              </a:rPr>
              <a:t>физлицам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-  </a:t>
            </a:r>
            <a:r>
              <a:rPr lang="ru-RU" b="1" dirty="0">
                <a:solidFill>
                  <a:schemeClr val="tx1"/>
                </a:solidFill>
              </a:rPr>
              <a:t>6% </a:t>
            </a:r>
            <a:r>
              <a:rPr lang="ru-RU" dirty="0">
                <a:solidFill>
                  <a:schemeClr val="tx1"/>
                </a:solidFill>
              </a:rPr>
              <a:t>с дохода от реализации ИП и </a:t>
            </a:r>
            <a:r>
              <a:rPr lang="ru-RU" dirty="0" err="1">
                <a:solidFill>
                  <a:schemeClr val="tx1"/>
                </a:solidFill>
              </a:rPr>
              <a:t>юрлицам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" name="Стрелка вверх 15"/>
          <p:cNvSpPr/>
          <p:nvPr/>
        </p:nvSpPr>
        <p:spPr>
          <a:xfrm>
            <a:off x="4499992" y="2852936"/>
            <a:ext cx="360040" cy="432048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-1860000">
            <a:off x="2843808" y="2924944"/>
            <a:ext cx="360040" cy="432048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 rot="1860000">
            <a:off x="6156176" y="2924944"/>
            <a:ext cx="360040" cy="432048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 rot="10800000">
            <a:off x="4499992" y="4797152"/>
            <a:ext cx="360040" cy="432048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2627784" y="3068960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-4920000">
            <a:off x="2677190" y="3075478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200000">
            <a:off x="4283968" y="3068960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-2460000">
            <a:off x="4283968" y="3068960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-900000">
            <a:off x="6018529" y="3087684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3360000">
            <a:off x="5985157" y="3047672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6539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611560" y="2060848"/>
            <a:ext cx="7776864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96752"/>
            <a:ext cx="7638950" cy="1280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260648"/>
            <a:ext cx="8424936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rmAutofit fontScale="70000" lnSpcReduction="20000"/>
          </a:bodyPr>
          <a:lstStyle/>
          <a:p>
            <a:pPr algn="ctr" defTabSz="1043056">
              <a:spcBef>
                <a:spcPct val="0"/>
              </a:spcBef>
            </a:pPr>
            <a:r>
              <a:rPr kumimoji="0" lang="ru-RU" sz="4800" b="1" i="0" u="none" strike="noStrike" kern="1200" cap="none" spc="0" normalizeH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Налоговый вычет налога на профессиональный доход</a:t>
            </a:r>
            <a:endParaRPr kumimoji="0" lang="ru-RU" sz="29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7864" y="3933056"/>
            <a:ext cx="2736304" cy="57606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7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9592" y="2276872"/>
            <a:ext cx="7344816" cy="64807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Налоговый вычет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по НПД      10 000 руб.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5652120" y="2420888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3000000" flipV="1">
            <a:off x="5655838" y="2577497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3000000" flipV="1">
            <a:off x="5655838" y="2649505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5576" y="3429000"/>
            <a:ext cx="7416824" cy="28083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ru-RU" sz="4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899592" y="3356992"/>
          <a:ext cx="7272808" cy="2376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364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364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Налоговая ставка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Размер</a:t>
                      </a:r>
                      <a:r>
                        <a:rPr lang="ru-RU" sz="2800" baseline="0" dirty="0"/>
                        <a:t> вычета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1% налоговой базы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2% налоговой базы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6539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96752"/>
            <a:ext cx="7638950" cy="1280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188640"/>
            <a:ext cx="8424936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rmAutofit fontScale="77500" lnSpcReduction="20000"/>
          </a:bodyPr>
          <a:lstStyle/>
          <a:p>
            <a:pPr algn="ctr" defTabSz="1043056">
              <a:spcBef>
                <a:spcPct val="0"/>
              </a:spcBef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Мобильное</a:t>
            </a:r>
            <a:r>
              <a:rPr kumimoji="0" lang="ru-RU" sz="4800" b="1" i="0" u="none" strike="noStrike" kern="1200" cap="none" spc="0" normalizeH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приложение «Мой налог»</a:t>
            </a:r>
            <a:endParaRPr kumimoji="0" lang="ru-RU" sz="29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3568" y="1484784"/>
            <a:ext cx="7776864" cy="504056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70000" lnSpcReduction="20000"/>
          </a:bodyPr>
          <a:lstStyle/>
          <a:p>
            <a:pPr marL="0" marR="0" indent="0" algn="just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-передает информацию в</a:t>
            </a:r>
            <a:r>
              <a:rPr kumimoji="0" lang="ru-RU" sz="4800" b="1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целях постановки на учет и снятия с учета налогоплательщика НПД;</a:t>
            </a:r>
          </a:p>
          <a:p>
            <a:pPr marL="0" marR="0" indent="0" algn="just" defTabSz="1043056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Передает в налоговый орган сведения о произведенных расчетах;</a:t>
            </a:r>
          </a:p>
          <a:p>
            <a:pPr marL="0" marR="0" indent="0" algn="just" defTabSz="1043056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Формирует чек и его передачу покупателю (заказчику);</a:t>
            </a:r>
          </a:p>
          <a:p>
            <a:pPr marL="0" marR="0" indent="0" algn="just" defTabSz="1043056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Ведет</a:t>
            </a:r>
            <a:r>
              <a:rPr kumimoji="0" lang="ru-RU" sz="4800" b="1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статистику произведенных операций, исчисленных и уплаченных сумм налога.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6539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8613" y="3494514"/>
            <a:ext cx="6711392" cy="2742911"/>
          </a:xfrm>
        </p:spPr>
        <p:txBody>
          <a:bodyPr/>
          <a:lstStyle/>
          <a:p>
            <a:pPr eaLnBrk="1" hangingPunct="1"/>
            <a:r>
              <a:rPr lang="ru-RU" sz="3200" dirty="0">
                <a:latin typeface="Arial" pitchFamily="34" charset="0"/>
              </a:rPr>
              <a:t>БЛАГОДАРЮ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theme/theme1.xml><?xml version="1.0" encoding="utf-8"?>
<a:theme xmlns:a="http://schemas.openxmlformats.org/drawingml/2006/main" name="9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9295</TotalTime>
  <Words>443</Words>
  <Application>Microsoft Office PowerPoint</Application>
  <PresentationFormat>Экран (4:3)</PresentationFormat>
  <Paragraphs>68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9_Present_FNS2012_A4</vt:lpstr>
      <vt:lpstr>Слайд 1</vt:lpstr>
      <vt:lpstr>Федеральный закон от 27.11.2018 N 422-ФЗ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налогового консультирования</dc:title>
  <dc:creator>Коньков Андрей Юрьевич</dc:creator>
  <cp:lastModifiedBy>Инна В. Степанова</cp:lastModifiedBy>
  <cp:revision>570</cp:revision>
  <cp:lastPrinted>2020-01-16T06:58:43Z</cp:lastPrinted>
  <dcterms:created xsi:type="dcterms:W3CDTF">2015-03-27T13:19:33Z</dcterms:created>
  <dcterms:modified xsi:type="dcterms:W3CDTF">2021-06-04T12:12:08Z</dcterms:modified>
</cp:coreProperties>
</file>