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75" r:id="rId1"/>
    <p:sldMasterId id="2147483887" r:id="rId2"/>
  </p:sldMasterIdLst>
  <p:notesMasterIdLst>
    <p:notesMasterId r:id="rId7"/>
  </p:notesMasterIdLst>
  <p:sldIdLst>
    <p:sldId id="596" r:id="rId3"/>
    <p:sldId id="642" r:id="rId4"/>
    <p:sldId id="644" r:id="rId5"/>
    <p:sldId id="645" r:id="rId6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7379" autoAdjust="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2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Верхний колонтитул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1" name="Дата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pitchFamily="34" charset="0"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B78876A-3A1F-4413-BC4C-8086D24D4B91}" type="datetimeFigureOut">
              <a:rPr lang="ru-RU"/>
              <a:pPr>
                <a:defRPr/>
              </a:pPr>
              <a:t>04.03.2022</a:t>
            </a:fld>
            <a:endParaRPr lang="ru-RU"/>
          </a:p>
        </p:txBody>
      </p:sp>
      <p:sp>
        <p:nvSpPr>
          <p:cNvPr id="18436" name="Образ слайда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2053" name="Заметки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12700" cmpd="sng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054" name="Нижний колонтитул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5" name="Номер слайда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Arial" pitchFamily="34" charset="0"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7104153-C313-4C2A-A2BB-95A1D144B1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4833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 typeface="Arial" charset="0"/>
              <a:buNone/>
            </a:pPr>
            <a:fld id="{0E0698F2-623D-4BA4-A78B-BF6B54B369C8}" type="slidenum">
              <a:rPr lang="ru-RU" smtClean="0">
                <a:latin typeface="Arial" charset="0"/>
                <a:cs typeface="Arial" charset="0"/>
              </a:rPr>
              <a:pPr>
                <a:buFont typeface="Arial" charset="0"/>
                <a:buNone/>
              </a:pPr>
              <a:t>1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0724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buFont typeface="Arial" pitchFamily="34" charset="0"/>
              <a:buNone/>
              <a:defRPr/>
            </a:pPr>
            <a:fld id="{9F5FFAED-26F5-4896-B50D-02534AC06F10}" type="slidenum">
              <a:rPr lang="ru-RU" sz="1200">
                <a:latin typeface="+mn-lt"/>
                <a:cs typeface="Arial" pitchFamily="34" charset="0"/>
              </a:rPr>
              <a:pPr algn="r">
                <a:buFont typeface="Arial" pitchFamily="34" charset="0"/>
                <a:buNone/>
                <a:defRPr/>
              </a:pPr>
              <a:t>1</a:t>
            </a:fld>
            <a:endParaRPr lang="ru-RU" sz="120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263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263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9498F87-F372-4FB5-8AEB-5E7F96A9B27D}" type="datetimeFigureOut">
              <a:rPr lang="ru-RU"/>
              <a:pPr>
                <a:defRPr/>
              </a:pPr>
              <a:t>04.03.2022</a:t>
            </a:fld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F7C8203-CF8A-435C-B828-35332007E1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90F49-69FE-4A4D-A78D-58B30F8621D7}" type="datetimeFigureOut">
              <a:rPr lang="ru-RU"/>
              <a:pPr>
                <a:defRPr/>
              </a:pPr>
              <a:t>04.03.2022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4DCF5-023C-46E1-A4D3-A3075FFD5C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74707-A2B5-47AD-A826-CD1735521963}" type="datetimeFigureOut">
              <a:rPr lang="ru-RU"/>
              <a:pPr>
                <a:defRPr/>
              </a:pPr>
              <a:t>04.03.2022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2DE48-8501-4726-9F8D-822DC6BEF3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5BC94-38C7-4031-B95F-2A104B4C50B9}" type="datetimeFigureOut">
              <a:rPr lang="ru-RU"/>
              <a:pPr>
                <a:defRPr/>
              </a:pPr>
              <a:t>04.03.2022</a:t>
            </a:fld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5D3F8-E120-4629-B0D3-C71BFE1C32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8FACC-3DB4-4273-B832-648FA5BC2E7B}" type="datetimeFigureOut">
              <a:rPr lang="ru-RU"/>
              <a:pPr>
                <a:defRPr/>
              </a:pPr>
              <a:t>04.03.2022</a:t>
            </a:fld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28007-31F8-4BD7-AF52-4191E1A7D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6670675" y="3894138"/>
            <a:ext cx="2470150" cy="2659062"/>
            <a:chOff x="6687077" y="3259666"/>
            <a:chExt cx="2981857" cy="3208867"/>
          </a:xfrm>
        </p:grpSpPr>
        <p:cxnSp>
          <p:nvCxnSpPr>
            <p:cNvPr id="6" name="Straight Connector 7"/>
            <p:cNvCxnSpPr/>
            <p:nvPr/>
          </p:nvCxnSpPr>
          <p:spPr>
            <a:xfrm flipH="1">
              <a:off x="8756746" y="3259666"/>
              <a:ext cx="912188" cy="91189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8"/>
            <p:cNvCxnSpPr/>
            <p:nvPr/>
          </p:nvCxnSpPr>
          <p:spPr>
            <a:xfrm flipH="1">
              <a:off x="6687077" y="3485724"/>
              <a:ext cx="2981857" cy="298280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9"/>
            <p:cNvCxnSpPr/>
            <p:nvPr/>
          </p:nvCxnSpPr>
          <p:spPr>
            <a:xfrm flipH="1">
              <a:off x="7771737" y="3581511"/>
              <a:ext cx="1897197" cy="189658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0"/>
            <p:cNvCxnSpPr/>
            <p:nvPr/>
          </p:nvCxnSpPr>
          <p:spPr>
            <a:xfrm flipH="1">
              <a:off x="7923130" y="3433998"/>
              <a:ext cx="1740055" cy="17394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1"/>
            <p:cNvCxnSpPr/>
            <p:nvPr/>
          </p:nvCxnSpPr>
          <p:spPr>
            <a:xfrm flipH="1">
              <a:off x="8398388" y="3985732"/>
              <a:ext cx="1264798" cy="12643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3"/>
          <p:cNvSpPr txBox="1"/>
          <p:nvPr/>
        </p:nvSpPr>
        <p:spPr>
          <a:xfrm>
            <a:off x="228600" y="7112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buFont typeface="Arial" pitchFamily="34" charset="0"/>
              <a:buNone/>
              <a:defRPr/>
            </a:pPr>
            <a:r>
              <a:rPr lang="en-US" sz="8000" dirty="0">
                <a:latin typeface="Arial" pitchFamily="34" charset="0"/>
                <a:cs typeface="Arial" pitchFamily="34" charset="0"/>
              </a:rPr>
              <a:t>“</a:t>
            </a:r>
          </a:p>
        </p:txBody>
      </p:sp>
      <p:sp>
        <p:nvSpPr>
          <p:cNvPr id="13" name="TextBox 14"/>
          <p:cNvSpPr txBox="1"/>
          <p:nvPr/>
        </p:nvSpPr>
        <p:spPr>
          <a:xfrm>
            <a:off x="7696200" y="27686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algn="r">
              <a:buFont typeface="Arial" pitchFamily="34" charset="0"/>
              <a:buNone/>
              <a:defRPr/>
            </a:pPr>
            <a:r>
              <a:rPr lang="en-US" sz="8000" dirty="0">
                <a:latin typeface="Arial" pitchFamily="34" charset="0"/>
                <a:cs typeface="Arial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/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243D9-B8DE-4662-9631-B93638589146}" type="datetimeFigureOut">
              <a:rPr lang="ru-RU"/>
              <a:pPr>
                <a:defRPr/>
              </a:pPr>
              <a:t>04.03.2022</a:t>
            </a:fld>
            <a:endParaRPr lang="ru-RU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3FD38-3C01-4334-AAD9-55CAAC191F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6670675" y="3894138"/>
            <a:ext cx="2470150" cy="2659062"/>
            <a:chOff x="6687077" y="3259666"/>
            <a:chExt cx="2981857" cy="3208867"/>
          </a:xfrm>
        </p:grpSpPr>
        <p:cxnSp>
          <p:nvCxnSpPr>
            <p:cNvPr id="6" name="Straight Connector 7"/>
            <p:cNvCxnSpPr/>
            <p:nvPr/>
          </p:nvCxnSpPr>
          <p:spPr>
            <a:xfrm flipH="1">
              <a:off x="8756746" y="3259666"/>
              <a:ext cx="912188" cy="91189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8"/>
            <p:cNvCxnSpPr/>
            <p:nvPr/>
          </p:nvCxnSpPr>
          <p:spPr>
            <a:xfrm flipH="1">
              <a:off x="6687077" y="3485724"/>
              <a:ext cx="2981857" cy="298280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9"/>
            <p:cNvCxnSpPr/>
            <p:nvPr/>
          </p:nvCxnSpPr>
          <p:spPr>
            <a:xfrm flipH="1">
              <a:off x="7771737" y="3581511"/>
              <a:ext cx="1897197" cy="189658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0"/>
            <p:cNvCxnSpPr/>
            <p:nvPr/>
          </p:nvCxnSpPr>
          <p:spPr>
            <a:xfrm flipH="1">
              <a:off x="7923130" y="3433998"/>
              <a:ext cx="1740055" cy="17394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1"/>
            <p:cNvCxnSpPr/>
            <p:nvPr/>
          </p:nvCxnSpPr>
          <p:spPr>
            <a:xfrm flipH="1">
              <a:off x="8398388" y="3985732"/>
              <a:ext cx="1264798" cy="12643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3"/>
          <p:cNvSpPr txBox="1"/>
          <p:nvPr/>
        </p:nvSpPr>
        <p:spPr>
          <a:xfrm>
            <a:off x="228600" y="7112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buFont typeface="Arial" pitchFamily="34" charset="0"/>
              <a:buNone/>
              <a:defRPr/>
            </a:pPr>
            <a:r>
              <a:rPr lang="en-US" sz="8000" dirty="0">
                <a:latin typeface="Arial" pitchFamily="34" charset="0"/>
                <a:cs typeface="Arial" pitchFamily="34" charset="0"/>
              </a:rPr>
              <a:t>“</a:t>
            </a:r>
          </a:p>
        </p:txBody>
      </p:sp>
      <p:sp>
        <p:nvSpPr>
          <p:cNvPr id="13" name="TextBox 14"/>
          <p:cNvSpPr txBox="1"/>
          <p:nvPr/>
        </p:nvSpPr>
        <p:spPr>
          <a:xfrm>
            <a:off x="7696200" y="2768600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algn="r">
              <a:buFont typeface="Arial" pitchFamily="34" charset="0"/>
              <a:buNone/>
              <a:defRPr/>
            </a:pPr>
            <a:r>
              <a:rPr lang="en-US" sz="8000" dirty="0">
                <a:latin typeface="Arial" pitchFamily="34" charset="0"/>
                <a:cs typeface="Arial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/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1EF6-BB26-43A3-8956-D82E8FB1F437}" type="datetimeFigureOut">
              <a:rPr lang="ru-RU"/>
              <a:pPr>
                <a:defRPr/>
              </a:pPr>
              <a:t>04.03.2022</a:t>
            </a:fld>
            <a:endParaRPr lang="ru-RU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27DF1-5209-4F06-B253-C016761F6E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6146E-D561-4912-B98B-BD8A58D14E53}" type="datetimeFigureOut">
              <a:rPr lang="ru-RU"/>
              <a:pPr>
                <a:defRPr/>
              </a:pPr>
              <a:t>04.03.2022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1BBBB-946A-4D78-A2A7-B3F007BD5F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9FE18-0E03-4617-8AFD-77DA00AA2D9A}" type="datetimeFigureOut">
              <a:rPr lang="ru-RU"/>
              <a:pPr>
                <a:defRPr/>
              </a:pPr>
              <a:t>04.03.2022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61F55-EAA8-4EC1-A3F6-08FA05A2D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7CF11-67F4-4D7E-AF7D-957186947F91}" type="datetimeFigureOut">
              <a:rPr lang="ru-RU"/>
              <a:pPr>
                <a:defRPr/>
              </a:pPr>
              <a:t>04.03.2022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96804-7F4C-421E-B550-03492F6E14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30D89-E552-48B8-904F-FAE9A0155B11}" type="datetimeFigureOut">
              <a:rPr lang="ru-RU"/>
              <a:pPr>
                <a:defRPr/>
              </a:pPr>
              <a:t>04.03.2022</a:t>
            </a:fld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A1FE0-A576-4E56-AAE0-D8596DEC1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279BA-66B2-425F-9403-501CA438C60F}" type="datetimeFigureOut">
              <a:rPr lang="ru-RU"/>
              <a:pPr>
                <a:defRPr/>
              </a:pPr>
              <a:t>04.03.2022</a:t>
            </a:fld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D55AA-4768-4D09-9424-66870EB2E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BA48A-3D08-4EF5-B6E4-963924E5C303}" type="datetimeFigureOut">
              <a:rPr lang="ru-RU"/>
              <a:pPr>
                <a:defRPr/>
              </a:pPr>
              <a:t>04.03.2022</a:t>
            </a:fld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FB29D-CA68-4EDA-BD1E-55FA613239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7B4E8-F965-4110-95F2-27509BDAD632}" type="datetimeFigureOut">
              <a:rPr lang="ru-RU"/>
              <a:pPr>
                <a:defRPr/>
              </a:pPr>
              <a:t>04.03.2022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F660F-3E57-4759-A224-DBBC72B957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317BC-5A84-42A4-BA3D-77D9F640EF31}" type="datetimeFigureOut">
              <a:rPr lang="ru-RU"/>
              <a:pPr>
                <a:defRPr/>
              </a:pPr>
              <a:t>04.03.2022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C57E9-F8DC-42FE-B726-CB0C7AFC46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22528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22528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22528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22528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22528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22528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>
              <a:latin typeface="Tahoma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29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7F0A3DCA-2E94-4E58-97D6-6C1381096BC2}" type="datetimeFigureOut">
              <a:rPr lang="ru-RU"/>
              <a:pPr>
                <a:defRPr/>
              </a:pPr>
              <a:t>04.03.2022</a:t>
            </a:fld>
            <a:endParaRPr lang="ru-RU"/>
          </a:p>
        </p:txBody>
      </p:sp>
      <p:sp>
        <p:nvSpPr>
          <p:cNvPr id="2252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29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C02A688-D716-45D4-AA09-722A7763AA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2" r:id="rId2"/>
    <p:sldLayoutId id="2147483901" r:id="rId3"/>
    <p:sldLayoutId id="2147483900" r:id="rId4"/>
    <p:sldLayoutId id="2147483899" r:id="rId5"/>
    <p:sldLayoutId id="2147483898" r:id="rId6"/>
    <p:sldLayoutId id="2147483897" r:id="rId7"/>
    <p:sldLayoutId id="2147483896" r:id="rId8"/>
    <p:sldLayoutId id="2147483895" r:id="rId9"/>
    <p:sldLayoutId id="2147483894" r:id="rId10"/>
    <p:sldLayoutId id="2147483893" r:id="rId11"/>
    <p:sldLayoutId id="2147483892" r:id="rId12"/>
    <p:sldLayoutId id="2147483891" r:id="rId13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788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533400"/>
            <a:ext cx="6554788" cy="376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7429500" y="6172200"/>
            <a:ext cx="1201738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buFont typeface="Arial" pitchFamily="34" charset="0"/>
              <a:buNone/>
              <a:defRPr sz="1000">
                <a:solidFill>
                  <a:schemeClr val="bg2">
                    <a:lumMod val="50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E498A1D4-0C86-46AB-B53E-3E10298F6963}" type="datetimeFigureOut">
              <a:rPr lang="ru-RU"/>
              <a:pPr>
                <a:defRPr/>
              </a:pPr>
              <a:t>04.03.2022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838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>
              <a:buFont typeface="Arial" pitchFamily="34" charset="0"/>
              <a:buNone/>
              <a:defRPr sz="1000">
                <a:solidFill>
                  <a:schemeClr val="bg2">
                    <a:lumMod val="50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3988" y="5578475"/>
            <a:ext cx="857250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Arial" pitchFamily="34" charset="0"/>
              <a:buNone/>
              <a:defRPr sz="2800">
                <a:solidFill>
                  <a:schemeClr val="bg2">
                    <a:lumMod val="50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6640AEAA-C3CF-4597-93CF-B228CD3B05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4" r:id="rId1"/>
    <p:sldLayoutId id="2147483905" r:id="rId2"/>
  </p:sldLayoutIdLst>
  <p:transition spd="slow">
    <p:fade/>
  </p:transition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 cap="all">
          <a:ln w="3175" cmpd="sng">
            <a:noFill/>
          </a:ln>
          <a:solidFill>
            <a:schemeClr val="tx1"/>
          </a:solidFill>
          <a:latin typeface="Arial" charset="0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2000" kern="1200">
          <a:solidFill>
            <a:srgbClr val="0F496F"/>
          </a:solidFill>
          <a:latin typeface="Arial" charset="0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2800" kern="1200">
          <a:solidFill>
            <a:srgbClr val="0F496F"/>
          </a:solidFill>
          <a:latin typeface="Arial" charset="0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600" kern="1200">
          <a:solidFill>
            <a:srgbClr val="0F496F"/>
          </a:solidFill>
          <a:latin typeface="Arial" charset="0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400" kern="1200">
          <a:solidFill>
            <a:srgbClr val="0F496F"/>
          </a:solidFill>
          <a:latin typeface="Arial" charset="0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400" kern="1200">
          <a:solidFill>
            <a:srgbClr val="0F496F"/>
          </a:solidFill>
          <a:latin typeface="Arial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3" descr="new_gerg1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50100" y="260350"/>
            <a:ext cx="15255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10800000" algn="r" rotWithShape="0">
              <a:srgbClr val="000000">
                <a:alpha val="39999"/>
              </a:srgbClr>
            </a:outerShdw>
          </a:effectLst>
        </p:spPr>
      </p:pic>
      <p:sp>
        <p:nvSpPr>
          <p:cNvPr id="19458" name="WordArt 20"/>
          <p:cNvSpPr>
            <a:spLocks noChangeArrowheads="1" noChangeShapeType="1" noTextEdit="1"/>
          </p:cNvSpPr>
          <p:nvPr/>
        </p:nvSpPr>
        <p:spPr bwMode="auto">
          <a:xfrm>
            <a:off x="755650" y="2276872"/>
            <a:ext cx="7416800" cy="280890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Итоги исполнения </a:t>
            </a:r>
            <a:r>
              <a:rPr lang="ru-RU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бюджета</a:t>
            </a:r>
          </a:p>
          <a:p>
            <a:pPr algn="ctr"/>
            <a:r>
              <a:rPr lang="ru-RU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Сланцевского </a:t>
            </a:r>
            <a:r>
              <a:rPr lang="ru-RU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муниципального района</a:t>
            </a:r>
          </a:p>
          <a:p>
            <a:pPr algn="ctr"/>
            <a:r>
              <a:rPr lang="ru-RU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за 2021 год</a:t>
            </a:r>
            <a:endParaRPr lang="ru-RU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9459" name="Picture 3" descr="логотип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5516563"/>
            <a:ext cx="1979613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9" name="WordArt 8"/>
          <p:cNvSpPr>
            <a:spLocks noChangeArrowheads="1" noChangeShapeType="1" noTextEdit="1"/>
          </p:cNvSpPr>
          <p:nvPr/>
        </p:nvSpPr>
        <p:spPr bwMode="auto">
          <a:xfrm>
            <a:off x="2627313" y="260350"/>
            <a:ext cx="4219575" cy="590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Итоги исполнения бюджета</a:t>
            </a:r>
          </a:p>
          <a:p>
            <a:pPr algn="ctr"/>
            <a:r>
              <a:rPr lang="ru-RU" sz="20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Сланцевского муниципального района</a:t>
            </a:r>
          </a:p>
        </p:txBody>
      </p:sp>
      <p:sp>
        <p:nvSpPr>
          <p:cNvPr id="303110" name="WordArt 8"/>
          <p:cNvSpPr>
            <a:spLocks noChangeArrowheads="1" noChangeShapeType="1" noTextEdit="1"/>
          </p:cNvSpPr>
          <p:nvPr/>
        </p:nvSpPr>
        <p:spPr bwMode="auto">
          <a:xfrm>
            <a:off x="4211961" y="1412875"/>
            <a:ext cx="748978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Доходы</a:t>
            </a:r>
          </a:p>
        </p:txBody>
      </p:sp>
      <p:sp>
        <p:nvSpPr>
          <p:cNvPr id="303111" name="WordArt 8"/>
          <p:cNvSpPr>
            <a:spLocks noChangeArrowheads="1" noChangeShapeType="1" noTextEdit="1"/>
          </p:cNvSpPr>
          <p:nvPr/>
        </p:nvSpPr>
        <p:spPr bwMode="auto">
          <a:xfrm>
            <a:off x="7596188" y="2708275"/>
            <a:ext cx="676275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Ед. изм.:</a:t>
            </a:r>
          </a:p>
          <a:p>
            <a:pPr algn="ctr"/>
            <a:r>
              <a:rPr lang="ru-RU" sz="16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тыс. руб.</a:t>
            </a:r>
          </a:p>
        </p:txBody>
      </p:sp>
      <p:sp>
        <p:nvSpPr>
          <p:cNvPr id="303112" name="WordArt 8"/>
          <p:cNvSpPr>
            <a:spLocks noChangeArrowheads="1" noChangeShapeType="1" noTextEdit="1"/>
          </p:cNvSpPr>
          <p:nvPr/>
        </p:nvSpPr>
        <p:spPr bwMode="auto">
          <a:xfrm>
            <a:off x="2268538" y="1916113"/>
            <a:ext cx="2152650" cy="600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400" kern="10" dirty="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 сравнении с 2020 </a:t>
            </a:r>
            <a:r>
              <a:rPr lang="ru-RU" sz="1400" kern="10" dirty="0" smtClean="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годом</a:t>
            </a:r>
          </a:p>
          <a:p>
            <a:pPr algn="ctr"/>
            <a:r>
              <a:rPr lang="ru-RU" sz="1400" kern="10" dirty="0" smtClean="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рост </a:t>
            </a:r>
            <a:r>
              <a:rPr lang="ru-RU" sz="1400" kern="10" dirty="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на 62 749 тыс.руб</a:t>
            </a:r>
            <a:r>
              <a:rPr lang="ru-RU" sz="1400" kern="10" dirty="0" smtClean="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.,</a:t>
            </a:r>
          </a:p>
          <a:p>
            <a:pPr algn="ctr"/>
            <a:r>
              <a:rPr lang="ru-RU" sz="1400" kern="10" dirty="0" smtClean="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или </a:t>
            </a:r>
            <a:r>
              <a:rPr lang="ru-RU" sz="1400" kern="10" dirty="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на 12,7 %</a:t>
            </a:r>
          </a:p>
        </p:txBody>
      </p:sp>
      <p:sp>
        <p:nvSpPr>
          <p:cNvPr id="303113" name="WordArt 8"/>
          <p:cNvSpPr>
            <a:spLocks noChangeArrowheads="1" noChangeShapeType="1" noTextEdit="1"/>
          </p:cNvSpPr>
          <p:nvPr/>
        </p:nvSpPr>
        <p:spPr bwMode="auto">
          <a:xfrm>
            <a:off x="4932363" y="1916113"/>
            <a:ext cx="2152650" cy="600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400" kern="10" dirty="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 сравнении с 2020 </a:t>
            </a:r>
            <a:r>
              <a:rPr lang="ru-RU" sz="1400" kern="10" dirty="0" smtClean="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годом</a:t>
            </a:r>
          </a:p>
          <a:p>
            <a:pPr algn="ctr"/>
            <a:r>
              <a:rPr lang="ru-RU" sz="1400" kern="10" dirty="0" smtClean="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рост </a:t>
            </a:r>
            <a:r>
              <a:rPr lang="ru-RU" sz="1400" kern="10" dirty="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на 4 728 тыс.руб</a:t>
            </a:r>
            <a:r>
              <a:rPr lang="ru-RU" sz="1400" kern="10" dirty="0" smtClean="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.,</a:t>
            </a:r>
          </a:p>
          <a:p>
            <a:pPr algn="ctr"/>
            <a:r>
              <a:rPr lang="ru-RU" sz="1400" kern="10" dirty="0" smtClean="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или </a:t>
            </a:r>
            <a:r>
              <a:rPr lang="ru-RU" sz="1400" kern="10" dirty="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на 0,5 %</a:t>
            </a:r>
          </a:p>
        </p:txBody>
      </p:sp>
      <p:pic>
        <p:nvPicPr>
          <p:cNvPr id="303114" name="Picture 10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630" y="2661652"/>
            <a:ext cx="8935110" cy="3143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98" y="2132856"/>
            <a:ext cx="7718091" cy="4212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6189" name="WordArt 8"/>
          <p:cNvSpPr>
            <a:spLocks noChangeArrowheads="1" noChangeShapeType="1" noTextEdit="1"/>
          </p:cNvSpPr>
          <p:nvPr/>
        </p:nvSpPr>
        <p:spPr bwMode="auto">
          <a:xfrm>
            <a:off x="2627313" y="260350"/>
            <a:ext cx="4219575" cy="590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Итоги исполнения бюджета</a:t>
            </a:r>
          </a:p>
          <a:p>
            <a:pPr algn="ctr"/>
            <a:r>
              <a:rPr lang="ru-RU" sz="2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Сланцевского муниципального района</a:t>
            </a:r>
          </a:p>
        </p:txBody>
      </p:sp>
      <p:sp>
        <p:nvSpPr>
          <p:cNvPr id="306190" name="WordArt 8"/>
          <p:cNvSpPr>
            <a:spLocks noChangeArrowheads="1" noChangeShapeType="1" noTextEdit="1"/>
          </p:cNvSpPr>
          <p:nvPr/>
        </p:nvSpPr>
        <p:spPr bwMode="auto">
          <a:xfrm>
            <a:off x="4139953" y="1268413"/>
            <a:ext cx="820986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Расходы</a:t>
            </a:r>
          </a:p>
        </p:txBody>
      </p:sp>
      <p:sp>
        <p:nvSpPr>
          <p:cNvPr id="306191" name="WordArt 8"/>
          <p:cNvSpPr>
            <a:spLocks noChangeArrowheads="1" noChangeShapeType="1" noTextEdit="1"/>
          </p:cNvSpPr>
          <p:nvPr/>
        </p:nvSpPr>
        <p:spPr bwMode="auto">
          <a:xfrm>
            <a:off x="6588224" y="1628775"/>
            <a:ext cx="2346226" cy="1400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Расходы социальной</a:t>
            </a:r>
          </a:p>
          <a:p>
            <a:pPr algn="ctr"/>
            <a:r>
              <a:rPr lang="ru-RU" sz="1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направленности составили</a:t>
            </a:r>
          </a:p>
          <a:p>
            <a:pPr algn="ctr"/>
            <a:r>
              <a:rPr lang="ru-RU" sz="1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1 146 758 тыс.руб., что</a:t>
            </a:r>
          </a:p>
          <a:p>
            <a:pPr algn="ctr"/>
            <a:r>
              <a:rPr lang="ru-RU" sz="1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превышает расходы за 2020</a:t>
            </a:r>
          </a:p>
          <a:p>
            <a:pPr algn="ctr"/>
            <a:r>
              <a:rPr lang="ru-RU" sz="1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год на 6 581 тыс.руб.</a:t>
            </a:r>
          </a:p>
        </p:txBody>
      </p:sp>
      <p:sp>
        <p:nvSpPr>
          <p:cNvPr id="306196" name="WordArt 8"/>
          <p:cNvSpPr>
            <a:spLocks noChangeArrowheads="1" noChangeShapeType="1" noTextEdit="1"/>
          </p:cNvSpPr>
          <p:nvPr/>
        </p:nvSpPr>
        <p:spPr bwMode="auto">
          <a:xfrm>
            <a:off x="7956550" y="6165850"/>
            <a:ext cx="676275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kern="10" dirty="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Ед. изм.:</a:t>
            </a:r>
          </a:p>
          <a:p>
            <a:pPr algn="ctr"/>
            <a:r>
              <a:rPr lang="ru-RU" sz="1600" kern="10" dirty="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тыс. руб.</a:t>
            </a:r>
          </a:p>
        </p:txBody>
      </p:sp>
      <p:cxnSp>
        <p:nvCxnSpPr>
          <p:cNvPr id="4" name="AutoShape 17"/>
          <p:cNvCxnSpPr>
            <a:cxnSpLocks noChangeShapeType="1"/>
          </p:cNvCxnSpPr>
          <p:nvPr/>
        </p:nvCxnSpPr>
        <p:spPr bwMode="auto">
          <a:xfrm flipV="1">
            <a:off x="7668344" y="3140968"/>
            <a:ext cx="0" cy="130792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AutoShape 18"/>
          <p:cNvCxnSpPr>
            <a:cxnSpLocks noChangeShapeType="1"/>
          </p:cNvCxnSpPr>
          <p:nvPr/>
        </p:nvCxnSpPr>
        <p:spPr bwMode="auto">
          <a:xfrm flipV="1">
            <a:off x="6480232" y="3140968"/>
            <a:ext cx="1044096" cy="22021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AutoShape 19"/>
          <p:cNvCxnSpPr>
            <a:cxnSpLocks noChangeShapeType="1"/>
          </p:cNvCxnSpPr>
          <p:nvPr/>
        </p:nvCxnSpPr>
        <p:spPr bwMode="auto">
          <a:xfrm flipV="1">
            <a:off x="5947436" y="3140968"/>
            <a:ext cx="1360868" cy="244827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20"/>
          <p:cNvCxnSpPr>
            <a:cxnSpLocks noChangeShapeType="1"/>
          </p:cNvCxnSpPr>
          <p:nvPr/>
        </p:nvCxnSpPr>
        <p:spPr bwMode="auto">
          <a:xfrm>
            <a:off x="5796136" y="2636912"/>
            <a:ext cx="7048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7" name="WordArt 8"/>
          <p:cNvSpPr>
            <a:spLocks noChangeArrowheads="1" noChangeShapeType="1" noTextEdit="1"/>
          </p:cNvSpPr>
          <p:nvPr/>
        </p:nvSpPr>
        <p:spPr bwMode="auto">
          <a:xfrm>
            <a:off x="2627313" y="260350"/>
            <a:ext cx="4219575" cy="590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Итоги исполнения бюджета</a:t>
            </a:r>
          </a:p>
          <a:p>
            <a:pPr algn="ctr"/>
            <a:r>
              <a:rPr lang="ru-RU" sz="20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Сланцевского муниципального района</a:t>
            </a:r>
          </a:p>
        </p:txBody>
      </p:sp>
      <p:sp>
        <p:nvSpPr>
          <p:cNvPr id="307208" name="WordArt 8"/>
          <p:cNvSpPr>
            <a:spLocks noChangeArrowheads="1" noChangeShapeType="1" noTextEdit="1"/>
          </p:cNvSpPr>
          <p:nvPr/>
        </p:nvSpPr>
        <p:spPr bwMode="auto">
          <a:xfrm>
            <a:off x="1763713" y="1412875"/>
            <a:ext cx="6219825" cy="219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Финансовая помощь в виде дотаций и иных межбюджетных трансфертов</a:t>
            </a:r>
          </a:p>
        </p:txBody>
      </p:sp>
      <p:sp>
        <p:nvSpPr>
          <p:cNvPr id="307209" name="Rectangle 7"/>
          <p:cNvSpPr>
            <a:spLocks noChangeArrowheads="1"/>
          </p:cNvSpPr>
          <p:nvPr/>
        </p:nvSpPr>
        <p:spPr bwMode="auto">
          <a:xfrm>
            <a:off x="0" y="1924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210" name="WordArt 8"/>
          <p:cNvSpPr>
            <a:spLocks noChangeArrowheads="1" noChangeShapeType="1" noTextEdit="1"/>
          </p:cNvSpPr>
          <p:nvPr/>
        </p:nvSpPr>
        <p:spPr bwMode="auto">
          <a:xfrm>
            <a:off x="7885113" y="2205038"/>
            <a:ext cx="676275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Ед. изм.:</a:t>
            </a:r>
          </a:p>
          <a:p>
            <a:pPr algn="ctr"/>
            <a:r>
              <a:rPr lang="ru-RU" sz="1600" kern="1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тыс. руб.</a:t>
            </a:r>
          </a:p>
        </p:txBody>
      </p: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116960"/>
              </p:ext>
            </p:extLst>
          </p:nvPr>
        </p:nvGraphicFramePr>
        <p:xfrm>
          <a:off x="323528" y="2492896"/>
          <a:ext cx="8355200" cy="381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16" name="Диаграмма" r:id="rId3" imgW="6591244" imgH="3009960" progId="MSGraph.Chart.8">
                  <p:embed/>
                </p:oleObj>
              </mc:Choice>
              <mc:Fallback>
                <p:oleObj name="Диаграмма" r:id="rId3" imgW="6591244" imgH="3009960" progId="MSGraph.Char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492896"/>
                        <a:ext cx="8355200" cy="38164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6103</TotalTime>
  <Pages>0</Pages>
  <Words>114</Words>
  <Characters>0</Characters>
  <Application>Microsoft Office PowerPoint</Application>
  <DocSecurity>0</DocSecurity>
  <PresentationFormat>Экран (4:3)</PresentationFormat>
  <Lines>0</Lines>
  <Paragraphs>31</Paragraphs>
  <Slides>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Палитра</vt:lpstr>
      <vt:lpstr>Сектор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 реализации полномочий  органов местного самоуправления  в условиях нового законодательства в сфере  образования»</dc:title>
  <dc:creator>Galina</dc:creator>
  <cp:lastModifiedBy>Бакашова Екатерина В.</cp:lastModifiedBy>
  <cp:revision>662</cp:revision>
  <dcterms:created xsi:type="dcterms:W3CDTF">2014-02-14T18:25:48Z</dcterms:created>
  <dcterms:modified xsi:type="dcterms:W3CDTF">2022-03-04T11:43:48Z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1033-9.1.0.4758</vt:lpwstr>
  </property>
</Properties>
</file>