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5" r:id="rId1"/>
    <p:sldMasterId id="2147483887" r:id="rId2"/>
  </p:sldMasterIdLst>
  <p:notesMasterIdLst>
    <p:notesMasterId r:id="rId8"/>
  </p:notesMasterIdLst>
  <p:sldIdLst>
    <p:sldId id="596" r:id="rId3"/>
    <p:sldId id="642" r:id="rId4"/>
    <p:sldId id="644" r:id="rId5"/>
    <p:sldId id="645" r:id="rId6"/>
    <p:sldId id="646" r:id="rId7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7379" autoAdjust="0"/>
  </p:normalViewPr>
  <p:slideViewPr>
    <p:cSldViewPr>
      <p:cViewPr varScale="1">
        <p:scale>
          <a:sx n="110" d="100"/>
          <a:sy n="110" d="100"/>
        </p:scale>
        <p:origin x="-15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516129032258063E-2"/>
          <c:y val="5.5555555555555552E-2"/>
          <c:w val="0.92668621700879761"/>
          <c:h val="0.74509803921568629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Муниципальный долг (на конец года)</c:v>
                </c:pt>
              </c:strCache>
            </c:strRef>
          </c:tx>
          <c:spPr>
            <a:solidFill>
              <a:srgbClr val="CC99FF"/>
            </a:solidFill>
            <a:ln w="16504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numFmt formatCode="#,##0.0" sourceLinked="0"/>
              <c:spPr>
                <a:noFill/>
                <a:ln w="33009">
                  <a:noFill/>
                </a:ln>
              </c:spPr>
              <c:txPr>
                <a:bodyPr rot="0" vert="horz" anchor="t" anchorCtr="1"/>
                <a:lstStyle/>
                <a:p>
                  <a:pPr algn="ctr">
                    <a:defRPr sz="104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 w="33009">
                <a:noFill/>
              </a:ln>
            </c:spPr>
            <c:txPr>
              <a:bodyPr/>
              <a:lstStyle/>
              <a:p>
                <a:pPr>
                  <a:defRPr sz="104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Sheet1!$B$2:$I$2</c:f>
              <c:numCache>
                <c:formatCode>#,##0</c:formatCode>
                <c:ptCount val="8"/>
                <c:pt idx="0">
                  <c:v>52300</c:v>
                </c:pt>
                <c:pt idx="1">
                  <c:v>44828.6</c:v>
                </c:pt>
                <c:pt idx="2">
                  <c:v>37357.1</c:v>
                </c:pt>
                <c:pt idx="3">
                  <c:v>29885.7</c:v>
                </c:pt>
                <c:pt idx="4">
                  <c:v>22414.3</c:v>
                </c:pt>
                <c:pt idx="5" formatCode="General">
                  <c:v>14942.9</c:v>
                </c:pt>
                <c:pt idx="6" formatCode="General">
                  <c:v>7471.4</c:v>
                </c:pt>
                <c:pt idx="7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833088"/>
        <c:axId val="100614144"/>
      </c:barChart>
      <c:catAx>
        <c:axId val="3183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12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4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0614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14144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412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4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1833088"/>
        <c:crosses val="autoZero"/>
        <c:crossBetween val="between"/>
        <c:majorUnit val="30000"/>
      </c:valAx>
      <c:spPr>
        <a:noFill/>
        <a:ln w="16504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0997067448680352"/>
          <c:y val="0.92483660130718959"/>
          <c:w val="0.8079178885630498"/>
          <c:h val="7.1895424836601302E-2"/>
        </c:manualLayout>
      </c:layout>
      <c:overlay val="0"/>
      <c:spPr>
        <a:solidFill>
          <a:srgbClr val="FFFFFF"/>
        </a:solidFill>
        <a:ln w="33009">
          <a:noFill/>
        </a:ln>
      </c:spPr>
      <c:txPr>
        <a:bodyPr/>
        <a:lstStyle/>
        <a:p>
          <a:pPr>
            <a:defRPr sz="1313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Верхний колонтитул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Дата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78876A-3A1F-4413-BC4C-8086D24D4B91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18436" name="Образ слайда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3" name="Заметки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54" name="Нижний колонтитул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Номер слайда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7104153-C313-4C2A-A2BB-95A1D144B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483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Arial" charset="0"/>
              <a:buNone/>
            </a:pPr>
            <a:fld id="{0E0698F2-623D-4BA4-A78B-BF6B54B369C8}" type="slidenum">
              <a:rPr lang="ru-RU" smtClean="0">
                <a:latin typeface="Arial" charset="0"/>
                <a:cs typeface="Arial" charset="0"/>
              </a:rPr>
              <a:pPr>
                <a:buFont typeface="Arial" charset="0"/>
                <a:buNone/>
              </a:pPr>
              <a:t>1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buFont typeface="Arial" pitchFamily="34" charset="0"/>
              <a:buNone/>
              <a:defRPr/>
            </a:pPr>
            <a:fld id="{9F5FFAED-26F5-4896-B50D-02534AC06F10}" type="slidenum">
              <a:rPr lang="ru-RU" sz="1200">
                <a:latin typeface="+mn-lt"/>
                <a:cs typeface="Arial" pitchFamily="34" charset="0"/>
              </a:rPr>
              <a:pPr algn="r">
                <a:buFont typeface="Arial" pitchFamily="34" charset="0"/>
                <a:buNone/>
                <a:defRPr/>
              </a:pPr>
              <a:t>1</a:t>
            </a:fld>
            <a:endParaRPr lang="ru-RU" sz="120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63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263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9498F87-F372-4FB5-8AEB-5E7F96A9B27D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F7C8203-CF8A-435C-B828-35332007E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90F49-69FE-4A4D-A78D-58B30F8621D7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4DCF5-023C-46E1-A4D3-A3075FFD5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74707-A2B5-47AD-A826-CD1735521963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2DE48-8501-4726-9F8D-822DC6BEF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5BC94-38C7-4031-B95F-2A104B4C50B9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5D3F8-E120-4629-B0D3-C71BFE1C3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8FACC-3DB4-4273-B832-648FA5BC2E7B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28007-31F8-4BD7-AF52-4191E1A7D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6670675" y="3894138"/>
            <a:ext cx="2470150" cy="2659062"/>
            <a:chOff x="6687077" y="3259666"/>
            <a:chExt cx="2981857" cy="3208867"/>
          </a:xfrm>
        </p:grpSpPr>
        <p:cxnSp>
          <p:nvCxnSpPr>
            <p:cNvPr id="6" name="Straight Connector 7"/>
            <p:cNvCxnSpPr/>
            <p:nvPr/>
          </p:nvCxnSpPr>
          <p:spPr>
            <a:xfrm flipH="1">
              <a:off x="8756746" y="3259666"/>
              <a:ext cx="912188" cy="9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8"/>
            <p:cNvCxnSpPr/>
            <p:nvPr/>
          </p:nvCxnSpPr>
          <p:spPr>
            <a:xfrm flipH="1">
              <a:off x="6687077" y="3485724"/>
              <a:ext cx="2981857" cy="29828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9"/>
            <p:cNvCxnSpPr/>
            <p:nvPr/>
          </p:nvCxnSpPr>
          <p:spPr>
            <a:xfrm flipH="1">
              <a:off x="7771737" y="3581511"/>
              <a:ext cx="1897197" cy="18965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0"/>
            <p:cNvCxnSpPr/>
            <p:nvPr/>
          </p:nvCxnSpPr>
          <p:spPr>
            <a:xfrm flipH="1">
              <a:off x="7923130" y="3433998"/>
              <a:ext cx="1740055" cy="17394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1"/>
            <p:cNvCxnSpPr/>
            <p:nvPr/>
          </p:nvCxnSpPr>
          <p:spPr>
            <a:xfrm flipH="1">
              <a:off x="8398388" y="3985732"/>
              <a:ext cx="1264798" cy="12643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228600" y="7112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cs typeface="Arial" pitchFamily="34" charset="0"/>
              </a:rPr>
              <a:t>“</a:t>
            </a:r>
          </a:p>
        </p:txBody>
      </p:sp>
      <p:sp>
        <p:nvSpPr>
          <p:cNvPr id="13" name="TextBox 14"/>
          <p:cNvSpPr txBox="1"/>
          <p:nvPr/>
        </p:nvSpPr>
        <p:spPr>
          <a:xfrm>
            <a:off x="769620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243D9-B8DE-4662-9631-B93638589146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3FD38-3C01-4334-AAD9-55CAAC191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6670675" y="3894138"/>
            <a:ext cx="2470150" cy="2659062"/>
            <a:chOff x="6687077" y="3259666"/>
            <a:chExt cx="2981857" cy="3208867"/>
          </a:xfrm>
        </p:grpSpPr>
        <p:cxnSp>
          <p:nvCxnSpPr>
            <p:cNvPr id="6" name="Straight Connector 7"/>
            <p:cNvCxnSpPr/>
            <p:nvPr/>
          </p:nvCxnSpPr>
          <p:spPr>
            <a:xfrm flipH="1">
              <a:off x="8756746" y="3259666"/>
              <a:ext cx="912188" cy="9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8"/>
            <p:cNvCxnSpPr/>
            <p:nvPr/>
          </p:nvCxnSpPr>
          <p:spPr>
            <a:xfrm flipH="1">
              <a:off x="6687077" y="3485724"/>
              <a:ext cx="2981857" cy="29828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9"/>
            <p:cNvCxnSpPr/>
            <p:nvPr/>
          </p:nvCxnSpPr>
          <p:spPr>
            <a:xfrm flipH="1">
              <a:off x="7771737" y="3581511"/>
              <a:ext cx="1897197" cy="18965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0"/>
            <p:cNvCxnSpPr/>
            <p:nvPr/>
          </p:nvCxnSpPr>
          <p:spPr>
            <a:xfrm flipH="1">
              <a:off x="7923130" y="3433998"/>
              <a:ext cx="1740055" cy="17394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1"/>
            <p:cNvCxnSpPr/>
            <p:nvPr/>
          </p:nvCxnSpPr>
          <p:spPr>
            <a:xfrm flipH="1">
              <a:off x="8398388" y="3985732"/>
              <a:ext cx="1264798" cy="12643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228600" y="7112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cs typeface="Arial" pitchFamily="34" charset="0"/>
              </a:rPr>
              <a:t>“</a:t>
            </a:r>
          </a:p>
        </p:txBody>
      </p:sp>
      <p:sp>
        <p:nvSpPr>
          <p:cNvPr id="13" name="TextBox 14"/>
          <p:cNvSpPr txBox="1"/>
          <p:nvPr/>
        </p:nvSpPr>
        <p:spPr>
          <a:xfrm>
            <a:off x="769620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1EF6-BB26-43A3-8956-D82E8FB1F437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27DF1-5209-4F06-B253-C016761F6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6146E-D561-4912-B98B-BD8A58D14E53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1BBBB-946A-4D78-A2A7-B3F007BD5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FE18-0E03-4617-8AFD-77DA00AA2D9A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61F55-EAA8-4EC1-A3F6-08FA05A2D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7CF11-67F4-4D7E-AF7D-957186947F91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6804-7F4C-421E-B550-03492F6E1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30D89-E552-48B8-904F-FAE9A0155B11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A1FE0-A576-4E56-AAE0-D8596DEC1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279BA-66B2-425F-9403-501CA438C60F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D55AA-4768-4D09-9424-66870EB2E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BA48A-3D08-4EF5-B6E4-963924E5C303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FB29D-CA68-4EDA-BD1E-55FA61323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7B4E8-F965-4110-95F2-27509BDAD632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F660F-3E57-4759-A224-DBBC72B95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17BC-5A84-42A4-BA3D-77D9F640EF31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C57E9-F8DC-42FE-B726-CB0C7AFC4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2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7F0A3DCA-2E94-4E58-97D6-6C1381096BC2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2252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2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C02A688-D716-45D4-AA09-722A7763A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2" r:id="rId2"/>
    <p:sldLayoutId id="2147483901" r:id="rId3"/>
    <p:sldLayoutId id="2147483900" r:id="rId4"/>
    <p:sldLayoutId id="2147483899" r:id="rId5"/>
    <p:sldLayoutId id="2147483898" r:id="rId6"/>
    <p:sldLayoutId id="2147483897" r:id="rId7"/>
    <p:sldLayoutId id="2147483896" r:id="rId8"/>
    <p:sldLayoutId id="2147483895" r:id="rId9"/>
    <p:sldLayoutId id="2147483894" r:id="rId10"/>
    <p:sldLayoutId id="2147483893" r:id="rId11"/>
    <p:sldLayoutId id="2147483892" r:id="rId12"/>
    <p:sldLayoutId id="2147483891" r:id="rId13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788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533400"/>
            <a:ext cx="6554788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7429500" y="6172200"/>
            <a:ext cx="12017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buFont typeface="Arial" pitchFamily="34" charset="0"/>
              <a:buNone/>
              <a:defRPr sz="1000">
                <a:solidFill>
                  <a:schemeClr val="bg2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E498A1D4-0C86-46AB-B53E-3E10298F6963}" type="datetimeFigureOut">
              <a:rPr lang="ru-RU"/>
              <a:pPr>
                <a:defRPr/>
              </a:pPr>
              <a:t>14.07.2021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8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>
              <a:buFont typeface="Arial" pitchFamily="34" charset="0"/>
              <a:buNone/>
              <a:defRPr sz="1000">
                <a:solidFill>
                  <a:schemeClr val="bg2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3988" y="5578475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Arial" pitchFamily="34" charset="0"/>
              <a:buNone/>
              <a:defRPr sz="2800">
                <a:solidFill>
                  <a:schemeClr val="bg2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6640AEAA-C3CF-4597-93CF-B228CD3B0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4" r:id="rId1"/>
    <p:sldLayoutId id="2147483905" r:id="rId2"/>
  </p:sldLayoutIdLst>
  <p:transition spd="slow">
    <p:fade/>
  </p:transition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 cap="all">
          <a:ln w="3175" cmpd="sng">
            <a:noFill/>
          </a:ln>
          <a:solidFill>
            <a:schemeClr val="tx1"/>
          </a:solidFill>
          <a:latin typeface="Arial" charset="0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000" kern="1200">
          <a:solidFill>
            <a:srgbClr val="0F496F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800" kern="1200">
          <a:solidFill>
            <a:srgbClr val="0F496F"/>
          </a:solidFill>
          <a:latin typeface="Arial" charset="0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600" kern="1200">
          <a:solidFill>
            <a:srgbClr val="0F496F"/>
          </a:solidFill>
          <a:latin typeface="Arial" charset="0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Arial" charset="0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new_gerg1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0100" y="260350"/>
            <a:ext cx="15255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0800000" algn="r" rotWithShape="0">
              <a:srgbClr val="000000">
                <a:alpha val="39999"/>
              </a:srgbClr>
            </a:outerShdw>
          </a:effectLst>
        </p:spPr>
      </p:pic>
      <p:sp>
        <p:nvSpPr>
          <p:cNvPr id="19458" name="WordArt 20"/>
          <p:cNvSpPr>
            <a:spLocks noChangeArrowheads="1" noChangeShapeType="1" noTextEdit="1"/>
          </p:cNvSpPr>
          <p:nvPr/>
        </p:nvSpPr>
        <p:spPr bwMode="auto">
          <a:xfrm>
            <a:off x="755650" y="2276872"/>
            <a:ext cx="7416800" cy="28089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Итоги исполнения </a:t>
            </a:r>
            <a:r>
              <a:rPr lang="ru-RU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бюджета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Сланцевского </a:t>
            </a:r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муниципального района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 2020 год</a:t>
            </a:r>
            <a:endParaRPr lang="ru-RU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9459" name="Picture 3" descr="логотип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5516563"/>
            <a:ext cx="1979613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9" name="WordArt 8"/>
          <p:cNvSpPr>
            <a:spLocks noChangeArrowheads="1" noChangeShapeType="1" noTextEdit="1"/>
          </p:cNvSpPr>
          <p:nvPr/>
        </p:nvSpPr>
        <p:spPr bwMode="auto">
          <a:xfrm>
            <a:off x="2627313" y="260350"/>
            <a:ext cx="42195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Итоги исполнения бюджета</a:t>
            </a:r>
          </a:p>
          <a:p>
            <a:pPr algn="ctr"/>
            <a:r>
              <a:rPr lang="ru-RU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Сланцевского муниципального района</a:t>
            </a:r>
          </a:p>
        </p:txBody>
      </p:sp>
      <p:graphicFrame>
        <p:nvGraphicFramePr>
          <p:cNvPr id="303108" name="Object 4"/>
          <p:cNvGraphicFramePr>
            <a:graphicFrameLocks noGrp="1" noChangeAspect="1"/>
          </p:cNvGraphicFramePr>
          <p:nvPr>
            <p:ph/>
          </p:nvPr>
        </p:nvGraphicFramePr>
        <p:xfrm>
          <a:off x="0" y="2205038"/>
          <a:ext cx="9004300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11" name="Диаграмма" r:id="rId3" imgW="6677025" imgH="2200275" progId="MSGraph.Chart.8">
                  <p:embed/>
                </p:oleObj>
              </mc:Choice>
              <mc:Fallback>
                <p:oleObj name="Диаграмма" r:id="rId3" imgW="6677025" imgH="2200275" progId="MSGraph.Char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05038"/>
                        <a:ext cx="9004300" cy="381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3110" name="WordArt 8"/>
          <p:cNvSpPr>
            <a:spLocks noChangeArrowheads="1" noChangeShapeType="1" noTextEdit="1"/>
          </p:cNvSpPr>
          <p:nvPr/>
        </p:nvSpPr>
        <p:spPr bwMode="auto">
          <a:xfrm>
            <a:off x="4284663" y="1412875"/>
            <a:ext cx="676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Доходы</a:t>
            </a:r>
          </a:p>
        </p:txBody>
      </p:sp>
      <p:sp>
        <p:nvSpPr>
          <p:cNvPr id="303111" name="WordArt 8"/>
          <p:cNvSpPr>
            <a:spLocks noChangeArrowheads="1" noChangeShapeType="1" noTextEdit="1"/>
          </p:cNvSpPr>
          <p:nvPr/>
        </p:nvSpPr>
        <p:spPr bwMode="auto">
          <a:xfrm>
            <a:off x="7596188" y="2708275"/>
            <a:ext cx="676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Ед. изм.:</a:t>
            </a:r>
          </a:p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тыс. руб.</a:t>
            </a:r>
          </a:p>
        </p:txBody>
      </p:sp>
      <p:sp>
        <p:nvSpPr>
          <p:cNvPr id="303112" name="WordArt 8"/>
          <p:cNvSpPr>
            <a:spLocks noChangeArrowheads="1" noChangeShapeType="1" noTextEdit="1"/>
          </p:cNvSpPr>
          <p:nvPr/>
        </p:nvSpPr>
        <p:spPr bwMode="auto">
          <a:xfrm>
            <a:off x="2268538" y="1916113"/>
            <a:ext cx="215265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4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 сравнении с 2019 годом</a:t>
            </a:r>
          </a:p>
          <a:p>
            <a:pPr algn="ctr"/>
            <a:r>
              <a:rPr lang="ru-RU" sz="14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снижение на 2 212 тыс.руб.,</a:t>
            </a:r>
          </a:p>
          <a:p>
            <a:pPr algn="ctr"/>
            <a:r>
              <a:rPr lang="ru-RU" sz="14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или на 0,5 %</a:t>
            </a:r>
          </a:p>
        </p:txBody>
      </p:sp>
      <p:sp>
        <p:nvSpPr>
          <p:cNvPr id="303113" name="WordArt 8"/>
          <p:cNvSpPr>
            <a:spLocks noChangeArrowheads="1" noChangeShapeType="1" noTextEdit="1"/>
          </p:cNvSpPr>
          <p:nvPr/>
        </p:nvSpPr>
        <p:spPr bwMode="auto">
          <a:xfrm>
            <a:off x="4932363" y="1916113"/>
            <a:ext cx="215265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4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 сравнении с 2019 годом</a:t>
            </a:r>
          </a:p>
          <a:p>
            <a:pPr algn="ctr"/>
            <a:r>
              <a:rPr lang="ru-RU" sz="14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рост на 121 594,0 тыс.руб.,</a:t>
            </a:r>
          </a:p>
          <a:p>
            <a:pPr algn="ctr"/>
            <a:r>
              <a:rPr lang="ru-RU" sz="14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или на 14,5 %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9" name="WordArt 8"/>
          <p:cNvSpPr>
            <a:spLocks noChangeArrowheads="1" noChangeShapeType="1" noTextEdit="1"/>
          </p:cNvSpPr>
          <p:nvPr/>
        </p:nvSpPr>
        <p:spPr bwMode="auto">
          <a:xfrm>
            <a:off x="2627313" y="260350"/>
            <a:ext cx="42195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Итоги исполнения бюджета</a:t>
            </a:r>
          </a:p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Сланцевского муниципального района</a:t>
            </a:r>
          </a:p>
        </p:txBody>
      </p:sp>
      <p:graphicFrame>
        <p:nvGraphicFramePr>
          <p:cNvPr id="306188" name="Object 12"/>
          <p:cNvGraphicFramePr>
            <a:graphicFrameLocks noGrp="1"/>
          </p:cNvGraphicFramePr>
          <p:nvPr>
            <p:ph/>
          </p:nvPr>
        </p:nvGraphicFramePr>
        <p:xfrm>
          <a:off x="971550" y="1557338"/>
          <a:ext cx="7754938" cy="475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91" name="Диаграмма" r:id="rId3" imgW="6781800" imgH="4162425" progId="Excel.Chart.8">
                  <p:embed/>
                </p:oleObj>
              </mc:Choice>
              <mc:Fallback>
                <p:oleObj name="Диаграмма" r:id="rId3" imgW="6781800" imgH="4162425" progId="Excel.Chart.8">
                  <p:embed/>
                  <p:pic>
                    <p:nvPicPr>
                      <p:cNvPr id="0" name="Picture 1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557338"/>
                        <a:ext cx="7754938" cy="475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6190" name="WordArt 8"/>
          <p:cNvSpPr>
            <a:spLocks noChangeArrowheads="1" noChangeShapeType="1" noTextEdit="1"/>
          </p:cNvSpPr>
          <p:nvPr/>
        </p:nvSpPr>
        <p:spPr bwMode="auto">
          <a:xfrm>
            <a:off x="4284663" y="1268413"/>
            <a:ext cx="676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Расходы</a:t>
            </a:r>
          </a:p>
        </p:txBody>
      </p:sp>
      <p:sp>
        <p:nvSpPr>
          <p:cNvPr id="306191" name="WordArt 8"/>
          <p:cNvSpPr>
            <a:spLocks noChangeArrowheads="1" noChangeShapeType="1" noTextEdit="1"/>
          </p:cNvSpPr>
          <p:nvPr/>
        </p:nvSpPr>
        <p:spPr bwMode="auto">
          <a:xfrm>
            <a:off x="6877050" y="1628775"/>
            <a:ext cx="2057400" cy="1400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Расходы социальной</a:t>
            </a:r>
          </a:p>
          <a:p>
            <a:pPr algn="ctr"/>
            <a:r>
              <a:rPr lang="ru-RU" sz="1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направленности составили</a:t>
            </a:r>
          </a:p>
          <a:p>
            <a:pPr algn="ctr"/>
            <a:r>
              <a:rPr lang="ru-RU" sz="1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1 140 177 тыс.руб.,</a:t>
            </a:r>
          </a:p>
          <a:p>
            <a:pPr algn="ctr"/>
            <a:r>
              <a:rPr lang="ru-RU" sz="1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что превышает расходы </a:t>
            </a:r>
          </a:p>
          <a:p>
            <a:pPr algn="ctr"/>
            <a:r>
              <a:rPr lang="ru-RU" sz="1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 2019 год на</a:t>
            </a:r>
          </a:p>
          <a:p>
            <a:pPr algn="ctr"/>
            <a:r>
              <a:rPr lang="ru-RU" sz="1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113 102 тыс.руб.,</a:t>
            </a:r>
          </a:p>
          <a:p>
            <a:pPr algn="ctr"/>
            <a:r>
              <a:rPr lang="ru-RU" sz="1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или на 11 %</a:t>
            </a:r>
          </a:p>
        </p:txBody>
      </p:sp>
      <p:sp>
        <p:nvSpPr>
          <p:cNvPr id="306192" name="Line 15"/>
          <p:cNvSpPr>
            <a:spLocks noChangeShapeType="1"/>
          </p:cNvSpPr>
          <p:nvPr/>
        </p:nvSpPr>
        <p:spPr bwMode="auto">
          <a:xfrm>
            <a:off x="6372225" y="2133600"/>
            <a:ext cx="647700" cy="5032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6193" name="Line 17"/>
          <p:cNvSpPr>
            <a:spLocks noChangeShapeType="1"/>
          </p:cNvSpPr>
          <p:nvPr/>
        </p:nvSpPr>
        <p:spPr bwMode="auto">
          <a:xfrm flipV="1">
            <a:off x="5795963" y="3284538"/>
            <a:ext cx="1871662" cy="23764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6194" name="Line 18"/>
          <p:cNvSpPr>
            <a:spLocks noChangeShapeType="1"/>
          </p:cNvSpPr>
          <p:nvPr/>
        </p:nvSpPr>
        <p:spPr bwMode="auto">
          <a:xfrm flipV="1">
            <a:off x="8388350" y="3284538"/>
            <a:ext cx="0" cy="10810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6195" name="Line 19"/>
          <p:cNvSpPr>
            <a:spLocks noChangeShapeType="1"/>
          </p:cNvSpPr>
          <p:nvPr/>
        </p:nvSpPr>
        <p:spPr bwMode="auto">
          <a:xfrm flipV="1">
            <a:off x="7019925" y="3284538"/>
            <a:ext cx="1008063" cy="20891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6196" name="WordArt 8"/>
          <p:cNvSpPr>
            <a:spLocks noChangeArrowheads="1" noChangeShapeType="1" noTextEdit="1"/>
          </p:cNvSpPr>
          <p:nvPr/>
        </p:nvSpPr>
        <p:spPr bwMode="auto">
          <a:xfrm>
            <a:off x="7956550" y="6165850"/>
            <a:ext cx="676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Ед. изм.:</a:t>
            </a:r>
          </a:p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тыс. руб.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7" name="WordArt 8"/>
          <p:cNvSpPr>
            <a:spLocks noChangeArrowheads="1" noChangeShapeType="1" noTextEdit="1"/>
          </p:cNvSpPr>
          <p:nvPr/>
        </p:nvSpPr>
        <p:spPr bwMode="auto">
          <a:xfrm>
            <a:off x="2627313" y="260350"/>
            <a:ext cx="42195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Итоги исполнения бюджета</a:t>
            </a:r>
          </a:p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Сланцевского муниципального района</a:t>
            </a:r>
          </a:p>
        </p:txBody>
      </p:sp>
      <p:sp>
        <p:nvSpPr>
          <p:cNvPr id="307208" name="WordArt 8"/>
          <p:cNvSpPr>
            <a:spLocks noChangeArrowheads="1" noChangeShapeType="1" noTextEdit="1"/>
          </p:cNvSpPr>
          <p:nvPr/>
        </p:nvSpPr>
        <p:spPr bwMode="auto">
          <a:xfrm>
            <a:off x="1763713" y="1412875"/>
            <a:ext cx="6219825" cy="219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Финансовая помощь в виде дотаций и иных межбюджетных трансфертов</a:t>
            </a:r>
          </a:p>
        </p:txBody>
      </p:sp>
      <p:sp>
        <p:nvSpPr>
          <p:cNvPr id="307209" name="Rectangle 7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206" name="Object 6"/>
          <p:cNvGraphicFramePr>
            <a:graphicFrameLocks noChangeAspect="1"/>
          </p:cNvGraphicFramePr>
          <p:nvPr/>
        </p:nvGraphicFramePr>
        <p:xfrm>
          <a:off x="250825" y="2293938"/>
          <a:ext cx="8569325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09" name="Диаграмма" r:id="rId3" imgW="6591300" imgH="3009900" progId="MSGraph.Chart.8">
                  <p:embed/>
                </p:oleObj>
              </mc:Choice>
              <mc:Fallback>
                <p:oleObj name="Диаграмма" r:id="rId3" imgW="6591300" imgH="3009900" progId="MSGraph.Char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293938"/>
                        <a:ext cx="8569325" cy="391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10" name="WordArt 8"/>
          <p:cNvSpPr>
            <a:spLocks noChangeArrowheads="1" noChangeShapeType="1" noTextEdit="1"/>
          </p:cNvSpPr>
          <p:nvPr/>
        </p:nvSpPr>
        <p:spPr bwMode="auto">
          <a:xfrm>
            <a:off x="7885113" y="2205038"/>
            <a:ext cx="676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Ед. изм.:</a:t>
            </a:r>
          </a:p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тыс. руб.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7" name="WordArt 8"/>
          <p:cNvSpPr>
            <a:spLocks noChangeArrowheads="1" noChangeShapeType="1" noTextEdit="1"/>
          </p:cNvSpPr>
          <p:nvPr/>
        </p:nvSpPr>
        <p:spPr bwMode="auto">
          <a:xfrm>
            <a:off x="2627313" y="260350"/>
            <a:ext cx="42195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Итоги исполнения бюджета</a:t>
            </a:r>
          </a:p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Сланцевского </a:t>
            </a:r>
            <a:r>
              <a:rPr lang="ru-RU" sz="20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муниципального </a:t>
            </a:r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района</a:t>
            </a:r>
          </a:p>
        </p:txBody>
      </p:sp>
      <p:sp>
        <p:nvSpPr>
          <p:cNvPr id="307209" name="Rectangle 7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169250"/>
              </p:ext>
            </p:extLst>
          </p:nvPr>
        </p:nvGraphicFramePr>
        <p:xfrm>
          <a:off x="301625" y="2344738"/>
          <a:ext cx="8467725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210" name="WordArt 8"/>
          <p:cNvSpPr>
            <a:spLocks noChangeArrowheads="1" noChangeShapeType="1" noTextEdit="1"/>
          </p:cNvSpPr>
          <p:nvPr/>
        </p:nvSpPr>
        <p:spPr bwMode="auto">
          <a:xfrm>
            <a:off x="7885113" y="2205038"/>
            <a:ext cx="676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Ед. изм.:</a:t>
            </a:r>
          </a:p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тыс. руб.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1475656" y="1196751"/>
            <a:ext cx="7085731" cy="5760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Произведено окончательное погашение муниципального долга по бюджетным кредитам, </a:t>
            </a:r>
          </a:p>
          <a:p>
            <a:pPr algn="ctr"/>
            <a:r>
              <a:rPr lang="ru-RU" sz="1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предоставленным из бюджета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6401884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5972</TotalTime>
  <Pages>0</Pages>
  <Words>146</Words>
  <Characters>0</Characters>
  <Application>Microsoft Office PowerPoint</Application>
  <DocSecurity>0</DocSecurity>
  <PresentationFormat>Экран (4:3)</PresentationFormat>
  <Lines>0</Lines>
  <Paragraphs>39</Paragraphs>
  <Slides>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Палитра</vt:lpstr>
      <vt:lpstr>Сектор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реализации полномочий  органов местного самоуправления  в условиях нового законодательства в сфере  образования»</dc:title>
  <dc:creator>Galina</dc:creator>
  <cp:lastModifiedBy>Бакашова Екатерина В.</cp:lastModifiedBy>
  <cp:revision>657</cp:revision>
  <dcterms:created xsi:type="dcterms:W3CDTF">2014-02-14T18:25:48Z</dcterms:created>
  <dcterms:modified xsi:type="dcterms:W3CDTF">2021-07-14T12:38:06Z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1033-9.1.0.4758</vt:lpwstr>
  </property>
</Properties>
</file>