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7" r:id="rId1"/>
  </p:sldMasterIdLst>
  <p:notesMasterIdLst>
    <p:notesMasterId r:id="rId8"/>
  </p:notesMasterIdLst>
  <p:handoutMasterIdLst>
    <p:handoutMasterId r:id="rId9"/>
  </p:handoutMasterIdLst>
  <p:sldIdLst>
    <p:sldId id="256" r:id="rId2"/>
    <p:sldId id="309" r:id="rId3"/>
    <p:sldId id="301" r:id="rId4"/>
    <p:sldId id="310" r:id="rId5"/>
    <p:sldId id="311" r:id="rId6"/>
    <p:sldId id="303" r:id="rId7"/>
  </p:sldIdLst>
  <p:sldSz cx="9144000" cy="6858000" type="screen4x3"/>
  <p:notesSz cx="6797675" cy="9928225"/>
  <p:defaultTextStyle>
    <a:defPPr>
      <a:defRPr lang="ru-RU"/>
    </a:defPPr>
    <a:lvl1pPr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9933"/>
    <a:srgbClr val="FF6600"/>
    <a:srgbClr val="FFFF66"/>
    <a:srgbClr val="FF3300"/>
    <a:srgbClr val="FFFF00"/>
    <a:srgbClr val="CC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29" autoAdjust="0"/>
  </p:normalViewPr>
  <p:slideViewPr>
    <p:cSldViewPr snapToGrid="0"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154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 smtClean="0"/>
              <a:t>2021,</a:t>
            </a:r>
            <a:endParaRPr lang="ru-RU" b="0" dirty="0"/>
          </a:p>
          <a:p>
            <a:pPr>
              <a:defRPr b="0"/>
            </a:pPr>
            <a:r>
              <a:rPr lang="ru-RU" b="0" dirty="0"/>
              <a:t>млн. руб.</a:t>
            </a:r>
          </a:p>
        </c:rich>
      </c:tx>
      <c:layout>
        <c:manualLayout>
          <c:xMode val="edge"/>
          <c:yMode val="edge"/>
          <c:x val="1.8962731437249955E-2"/>
          <c:y val="1.928485091443600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030577784994164"/>
          <c:y val="4.581164420310542E-2"/>
          <c:w val="0.76284618438547913"/>
          <c:h val="0.780009455144752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2021, млн.руб.</c:v>
                </c:pt>
              </c:strCache>
            </c:strRef>
          </c:tx>
          <c:explosion val="14"/>
          <c:dPt>
            <c:idx val="0"/>
            <c:bubble3D val="0"/>
            <c:explosion val="5"/>
          </c:dPt>
          <c:dPt>
            <c:idx val="1"/>
            <c:bubble3D val="0"/>
            <c:explosion val="3"/>
          </c:dPt>
          <c:dPt>
            <c:idx val="2"/>
            <c:bubble3D val="0"/>
            <c:explosion val="8"/>
          </c:dPt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425.1</c:v>
                </c:pt>
                <c:pt idx="1">
                  <c:v>92.5</c:v>
                </c:pt>
                <c:pt idx="2">
                  <c:v>968.2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5.2980207851713824E-3"/>
          <c:y val="0.7322941278894376"/>
          <c:w val="0.46951032971732992"/>
          <c:h val="0.247396292044518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 smtClean="0"/>
              <a:t>2022,</a:t>
            </a:r>
            <a:endParaRPr lang="ru-RU" b="0" dirty="0"/>
          </a:p>
          <a:p>
            <a:pPr>
              <a:defRPr b="0"/>
            </a:pPr>
            <a:r>
              <a:rPr lang="ru-RU" b="0" dirty="0"/>
              <a:t>млн. руб.</a:t>
            </a:r>
          </a:p>
        </c:rich>
      </c:tx>
      <c:layout>
        <c:manualLayout>
          <c:xMode val="edge"/>
          <c:yMode val="edge"/>
          <c:x val="0.6913900452152828"/>
          <c:y val="2.249899273350866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4071911474537794E-2"/>
          <c:y val="6.5096495117541425E-2"/>
          <c:w val="0.74997791811765857"/>
          <c:h val="0.767152887868462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2022, млн.руб.</c:v>
                </c:pt>
              </c:strCache>
            </c:strRef>
          </c:tx>
          <c:explosion val="14"/>
          <c:dPt>
            <c:idx val="0"/>
            <c:bubble3D val="0"/>
            <c:explosion val="8"/>
          </c:dPt>
          <c:dPt>
            <c:idx val="1"/>
            <c:bubble3D val="0"/>
            <c:explosion val="7"/>
          </c:dPt>
          <c:dPt>
            <c:idx val="2"/>
            <c:bubble3D val="0"/>
            <c:explosion val="8"/>
          </c:dPt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469.7</c:v>
                </c:pt>
                <c:pt idx="1">
                  <c:v>99.6</c:v>
                </c:pt>
                <c:pt idx="2">
                  <c:v>962.1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BF138-819B-4DBF-AE61-8616720F07A7}" type="doc">
      <dgm:prSet loTypeId="urn:microsoft.com/office/officeart/2005/8/layout/list1" loCatId="list" qsTypeId="urn:microsoft.com/office/officeart/2005/8/quickstyle/3d1" qsCatId="3D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2A0A6AAC-906A-40DF-A930-3EADCE94351D}">
      <dgm:prSet phldrT="[Текст]" custT="1"/>
      <dgm:spPr/>
      <dgm:t>
        <a:bodyPr/>
        <a:lstStyle/>
        <a:p>
          <a:endParaRPr lang="ru-RU" sz="1600" dirty="0">
            <a:latin typeface="+mj-lt"/>
          </a:endParaRPr>
        </a:p>
      </dgm:t>
    </dgm:pt>
    <dgm:pt modelId="{721349B4-E84F-4649-81D5-203BC94AC97F}" type="sibTrans" cxnId="{B7601396-9F86-46F9-84E2-6233F54A78E4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3FFBC0A2-0215-4630-8F13-2ACA6DA639E8}" type="parTrans" cxnId="{B7601396-9F86-46F9-84E2-6233F54A78E4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A5FE8D87-3F6B-41C0-A30B-251461E96DD4}">
      <dgm:prSet phldrT="[Текст]" custT="1"/>
      <dgm:spPr/>
      <dgm:t>
        <a:bodyPr lIns="108000" tIns="288000"/>
        <a:lstStyle/>
        <a:p>
          <a:pPr marL="0" indent="0"/>
          <a:r>
            <a:rPr lang="ru-RU" sz="1600" dirty="0" smtClean="0">
              <a:solidFill>
                <a:schemeClr val="bg1"/>
              </a:solidFill>
              <a:latin typeface="+mj-lt"/>
            </a:rPr>
            <a:t>Доходы</a:t>
          </a:r>
          <a:endParaRPr lang="ru-RU" sz="1600" dirty="0">
            <a:solidFill>
              <a:schemeClr val="bg1"/>
            </a:solidFill>
            <a:latin typeface="+mj-lt"/>
          </a:endParaRPr>
        </a:p>
      </dgm:t>
    </dgm:pt>
    <dgm:pt modelId="{9B4E1295-45DB-42A8-B4D6-F8478B639D8D}" type="sibTrans" cxnId="{7C0187EE-F4D9-47BB-A2E6-4658DFEA294A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17D4CD6C-9E69-4DC5-AFD5-0784B9F6AD73}" type="parTrans" cxnId="{7C0187EE-F4D9-47BB-A2E6-4658DFEA294A}">
      <dgm:prSet custT="1"/>
      <dgm:spPr/>
      <dgm:t>
        <a:bodyPr/>
        <a:lstStyle/>
        <a:p>
          <a:endParaRPr lang="ru-RU" sz="1600">
            <a:latin typeface="+mj-lt"/>
          </a:endParaRPr>
        </a:p>
      </dgm:t>
    </dgm:pt>
    <dgm:pt modelId="{4965AD38-6C18-4227-94E9-56FF847E25CE}">
      <dgm:prSet phldrT="[Текст]" custT="1"/>
      <dgm:spPr/>
      <dgm:t>
        <a:bodyPr lIns="108000" tIns="288000"/>
        <a:lstStyle/>
        <a:p>
          <a:pPr marL="171450" indent="0"/>
          <a:endParaRPr lang="ru-RU" sz="1600" dirty="0">
            <a:latin typeface="+mj-lt"/>
          </a:endParaRPr>
        </a:p>
      </dgm:t>
    </dgm:pt>
    <dgm:pt modelId="{92A869F1-21EA-4B0C-AB09-226BA8E93A90}" type="parTrans" cxnId="{F804F1B6-8B2E-4A9D-A295-9DA5609CA18C}">
      <dgm:prSet/>
      <dgm:spPr/>
      <dgm:t>
        <a:bodyPr/>
        <a:lstStyle/>
        <a:p>
          <a:endParaRPr lang="ru-RU"/>
        </a:p>
      </dgm:t>
    </dgm:pt>
    <dgm:pt modelId="{B40D7C10-4AF8-411E-B34B-97B421772466}" type="sibTrans" cxnId="{F804F1B6-8B2E-4A9D-A295-9DA5609CA18C}">
      <dgm:prSet/>
      <dgm:spPr/>
      <dgm:t>
        <a:bodyPr/>
        <a:lstStyle/>
        <a:p>
          <a:endParaRPr lang="ru-RU"/>
        </a:p>
      </dgm:t>
    </dgm:pt>
    <dgm:pt modelId="{7353A023-C689-40DD-8E83-A7059DA5F516}">
      <dgm:prSet phldrT="[Текст]" custT="1"/>
      <dgm:spPr/>
      <dgm:t>
        <a:bodyPr lIns="108000" tIns="288000"/>
        <a:lstStyle/>
        <a:p>
          <a:pPr marL="0" indent="0"/>
          <a:r>
            <a:rPr lang="ru-RU" sz="1600" dirty="0" smtClean="0">
              <a:solidFill>
                <a:schemeClr val="tx2"/>
              </a:solidFill>
              <a:latin typeface="+mj-lt"/>
            </a:rPr>
            <a:t>Налоговые и неналоговые</a:t>
          </a:r>
          <a:br>
            <a:rPr lang="ru-RU" sz="1600" dirty="0" smtClean="0">
              <a:solidFill>
                <a:schemeClr val="tx2"/>
              </a:solidFill>
              <a:latin typeface="+mj-lt"/>
            </a:rPr>
          </a:br>
          <a:r>
            <a:rPr lang="ru-RU" sz="1600" dirty="0" smtClean="0">
              <a:solidFill>
                <a:schemeClr val="tx2"/>
              </a:solidFill>
              <a:latin typeface="+mj-lt"/>
            </a:rPr>
            <a:t>доходы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661C2C9A-78D6-4119-A22C-2F2AF9BA902F}" type="parTrans" cxnId="{4C328A7A-770C-4850-A8B4-D6856290BC4B}">
      <dgm:prSet/>
      <dgm:spPr/>
      <dgm:t>
        <a:bodyPr/>
        <a:lstStyle/>
        <a:p>
          <a:endParaRPr lang="ru-RU"/>
        </a:p>
      </dgm:t>
    </dgm:pt>
    <dgm:pt modelId="{A0D133CB-0B0F-4795-B8C5-29F6FCC2D1E1}" type="sibTrans" cxnId="{4C328A7A-770C-4850-A8B4-D6856290BC4B}">
      <dgm:prSet/>
      <dgm:spPr/>
      <dgm:t>
        <a:bodyPr/>
        <a:lstStyle/>
        <a:p>
          <a:endParaRPr lang="ru-RU"/>
        </a:p>
      </dgm:t>
    </dgm:pt>
    <dgm:pt modelId="{6124AEF1-1B88-4FEB-B29C-BAAA7706EA67}">
      <dgm:prSet phldrT="[Текст]" custT="1"/>
      <dgm:spPr/>
      <dgm:t>
        <a:bodyPr lIns="108000" tIns="288000"/>
        <a:lstStyle/>
        <a:p>
          <a:pPr marL="0" indent="0"/>
          <a:endParaRPr lang="ru-RU" sz="300" dirty="0">
            <a:latin typeface="+mj-lt"/>
          </a:endParaRPr>
        </a:p>
      </dgm:t>
    </dgm:pt>
    <dgm:pt modelId="{FF636372-A91E-47F8-B1C0-6348C72250A3}" type="parTrans" cxnId="{BABECCD5-E360-4409-9084-42468295819A}">
      <dgm:prSet/>
      <dgm:spPr/>
      <dgm:t>
        <a:bodyPr/>
        <a:lstStyle/>
        <a:p>
          <a:endParaRPr lang="ru-RU"/>
        </a:p>
      </dgm:t>
    </dgm:pt>
    <dgm:pt modelId="{C967C233-9D12-4262-B379-A4D27B34367E}" type="sibTrans" cxnId="{BABECCD5-E360-4409-9084-42468295819A}">
      <dgm:prSet/>
      <dgm:spPr/>
      <dgm:t>
        <a:bodyPr/>
        <a:lstStyle/>
        <a:p>
          <a:endParaRPr lang="ru-RU"/>
        </a:p>
      </dgm:t>
    </dgm:pt>
    <dgm:pt modelId="{54CD3B15-4C0C-4312-BD50-9669177DB007}">
      <dgm:prSet phldrT="[Текст]" custT="1"/>
      <dgm:spPr/>
      <dgm:t>
        <a:bodyPr lIns="108000" tIns="288000"/>
        <a:lstStyle/>
        <a:p>
          <a:pPr marL="0" indent="0"/>
          <a:r>
            <a:rPr lang="ru-RU" sz="1600" dirty="0" smtClean="0">
              <a:solidFill>
                <a:schemeClr val="tx2"/>
              </a:solidFill>
              <a:latin typeface="+mj-lt"/>
            </a:rPr>
            <a:t>Безвозмездные поступления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C091ACB7-A786-4666-B919-8AD62D4E296D}" type="parTrans" cxnId="{B4D3C7C2-8106-4F25-9EAE-E76F846C55BB}">
      <dgm:prSet/>
      <dgm:spPr/>
      <dgm:t>
        <a:bodyPr/>
        <a:lstStyle/>
        <a:p>
          <a:endParaRPr lang="ru-RU"/>
        </a:p>
      </dgm:t>
    </dgm:pt>
    <dgm:pt modelId="{48D5300E-3903-4A2D-86BF-DCDD3B1C3265}" type="sibTrans" cxnId="{B4D3C7C2-8106-4F25-9EAE-E76F846C55BB}">
      <dgm:prSet/>
      <dgm:spPr/>
      <dgm:t>
        <a:bodyPr/>
        <a:lstStyle/>
        <a:p>
          <a:endParaRPr lang="ru-RU"/>
        </a:p>
      </dgm:t>
    </dgm:pt>
    <dgm:pt modelId="{2567E589-A49F-412B-9958-3D69BB3D2EAB}">
      <dgm:prSet phldrT="[Текст]" custT="1"/>
      <dgm:spPr/>
      <dgm:t>
        <a:bodyPr lIns="108000" tIns="288000"/>
        <a:lstStyle/>
        <a:p>
          <a:pPr marL="0" indent="0"/>
          <a:endParaRPr lang="ru-RU" sz="300" dirty="0">
            <a:solidFill>
              <a:schemeClr val="tx2"/>
            </a:solidFill>
            <a:latin typeface="+mj-lt"/>
          </a:endParaRPr>
        </a:p>
      </dgm:t>
    </dgm:pt>
    <dgm:pt modelId="{25957E65-AC8C-47B0-BEB8-021D45C9F1C7}" type="parTrans" cxnId="{F85DB159-6D79-4AFE-89E6-5DFB8BC6C690}">
      <dgm:prSet/>
      <dgm:spPr/>
      <dgm:t>
        <a:bodyPr/>
        <a:lstStyle/>
        <a:p>
          <a:endParaRPr lang="ru-RU"/>
        </a:p>
      </dgm:t>
    </dgm:pt>
    <dgm:pt modelId="{0825E26B-6831-429D-B70E-313EE9621979}" type="sibTrans" cxnId="{F85DB159-6D79-4AFE-89E6-5DFB8BC6C690}">
      <dgm:prSet/>
      <dgm:spPr/>
      <dgm:t>
        <a:bodyPr/>
        <a:lstStyle/>
        <a:p>
          <a:endParaRPr lang="ru-RU"/>
        </a:p>
      </dgm:t>
    </dgm:pt>
    <dgm:pt modelId="{9435D03F-7735-46B5-8CFE-CB50C9C8C19A}">
      <dgm:prSet phldrT="[Текст]" custT="1"/>
      <dgm:spPr/>
      <dgm:t>
        <a:bodyPr lIns="108000" tIns="288000"/>
        <a:lstStyle/>
        <a:p>
          <a:endParaRPr lang="ru-RU" sz="1200" dirty="0">
            <a:solidFill>
              <a:schemeClr val="bg1"/>
            </a:solidFill>
            <a:latin typeface="+mj-lt"/>
          </a:endParaRPr>
        </a:p>
      </dgm:t>
    </dgm:pt>
    <dgm:pt modelId="{50DD3DE3-9F73-47CD-B031-89FCEF4988CA}" type="parTrans" cxnId="{994A5D33-E429-48FA-BB84-17B4193AAEEA}">
      <dgm:prSet/>
      <dgm:spPr/>
      <dgm:t>
        <a:bodyPr/>
        <a:lstStyle/>
        <a:p>
          <a:endParaRPr lang="ru-RU"/>
        </a:p>
      </dgm:t>
    </dgm:pt>
    <dgm:pt modelId="{3B7EAE8C-48E8-46EA-8371-5E38574206A9}" type="sibTrans" cxnId="{994A5D33-E429-48FA-BB84-17B4193AAEEA}">
      <dgm:prSet/>
      <dgm:spPr/>
      <dgm:t>
        <a:bodyPr/>
        <a:lstStyle/>
        <a:p>
          <a:endParaRPr lang="ru-RU"/>
        </a:p>
      </dgm:t>
    </dgm:pt>
    <dgm:pt modelId="{D789BC0D-ACD4-4680-86CF-93DA4DAAE8AD}">
      <dgm:prSet phldrT="[Текст]"/>
      <dgm:spPr/>
      <dgm:t>
        <a:bodyPr lIns="108000" tIns="288000"/>
        <a:lstStyle/>
        <a:p>
          <a:endParaRPr lang="ru-RU" dirty="0">
            <a:latin typeface="+mj-lt"/>
          </a:endParaRPr>
        </a:p>
      </dgm:t>
    </dgm:pt>
    <dgm:pt modelId="{94C39DAA-3C60-47D5-8EAC-2CE079E3EDBA}" type="parTrans" cxnId="{853C21A2-0620-4012-AA21-7CBB5D4EBB9A}">
      <dgm:prSet/>
      <dgm:spPr/>
      <dgm:t>
        <a:bodyPr/>
        <a:lstStyle/>
        <a:p>
          <a:endParaRPr lang="ru-RU"/>
        </a:p>
      </dgm:t>
    </dgm:pt>
    <dgm:pt modelId="{1BC33DE9-0079-4A43-B096-4533DC9A5696}" type="sibTrans" cxnId="{853C21A2-0620-4012-AA21-7CBB5D4EBB9A}">
      <dgm:prSet/>
      <dgm:spPr/>
      <dgm:t>
        <a:bodyPr/>
        <a:lstStyle/>
        <a:p>
          <a:endParaRPr lang="ru-RU"/>
        </a:p>
      </dgm:t>
    </dgm:pt>
    <dgm:pt modelId="{13A06649-0B83-4837-8AF7-AE1E3A44BBDC}">
      <dgm:prSet custT="1"/>
      <dgm:spPr/>
      <dgm:t>
        <a:bodyPr lIns="108000" tIns="306000" rIns="108000"/>
        <a:lstStyle/>
        <a:p>
          <a:r>
            <a:rPr lang="ru-RU" sz="1600" dirty="0" smtClean="0">
              <a:solidFill>
                <a:schemeClr val="bg1"/>
              </a:solidFill>
              <a:latin typeface="+mj-lt"/>
            </a:rPr>
            <a:t>Расходы</a:t>
          </a:r>
          <a:endParaRPr lang="ru-RU" sz="500" dirty="0">
            <a:solidFill>
              <a:schemeClr val="bg1"/>
            </a:solidFill>
            <a:latin typeface="+mj-lt"/>
          </a:endParaRPr>
        </a:p>
      </dgm:t>
    </dgm:pt>
    <dgm:pt modelId="{40A18087-A447-44A5-B24A-8C2CDF94DF28}" type="parTrans" cxnId="{13B28E63-5374-47BE-9819-E220CEA36D46}">
      <dgm:prSet/>
      <dgm:spPr/>
      <dgm:t>
        <a:bodyPr/>
        <a:lstStyle/>
        <a:p>
          <a:endParaRPr lang="ru-RU"/>
        </a:p>
      </dgm:t>
    </dgm:pt>
    <dgm:pt modelId="{1243215D-09A6-46D6-897E-52FE0E9BA5D8}" type="sibTrans" cxnId="{13B28E63-5374-47BE-9819-E220CEA36D46}">
      <dgm:prSet/>
      <dgm:spPr/>
      <dgm:t>
        <a:bodyPr/>
        <a:lstStyle/>
        <a:p>
          <a:endParaRPr lang="ru-RU"/>
        </a:p>
      </dgm:t>
    </dgm:pt>
    <dgm:pt modelId="{818D4BF5-EDC8-4FD8-837C-C8EB45693779}">
      <dgm:prSet custT="1"/>
      <dgm:spPr/>
      <dgm:t>
        <a:bodyPr lIns="108000" tIns="306000" rIns="108000"/>
        <a:lstStyle/>
        <a:p>
          <a:endParaRPr lang="ru-RU" sz="500" dirty="0">
            <a:solidFill>
              <a:schemeClr val="bg1"/>
            </a:solidFill>
            <a:latin typeface="+mj-lt"/>
          </a:endParaRPr>
        </a:p>
      </dgm:t>
    </dgm:pt>
    <dgm:pt modelId="{D3B91860-95FC-4ACB-9674-C29899CE2511}" type="parTrans" cxnId="{DA8186D4-15F1-44F1-8C02-47D6E3D3ECDF}">
      <dgm:prSet/>
      <dgm:spPr/>
      <dgm:t>
        <a:bodyPr/>
        <a:lstStyle/>
        <a:p>
          <a:endParaRPr lang="ru-RU"/>
        </a:p>
      </dgm:t>
    </dgm:pt>
    <dgm:pt modelId="{B07DC957-C915-4ECE-AA62-1701ABE6BB48}" type="sibTrans" cxnId="{DA8186D4-15F1-44F1-8C02-47D6E3D3ECDF}">
      <dgm:prSet/>
      <dgm:spPr/>
      <dgm:t>
        <a:bodyPr/>
        <a:lstStyle/>
        <a:p>
          <a:endParaRPr lang="ru-RU"/>
        </a:p>
      </dgm:t>
    </dgm:pt>
    <dgm:pt modelId="{58AE29BD-5F40-4566-9F23-54499CE94416}">
      <dgm:prSet custT="1"/>
      <dgm:spPr/>
      <dgm:t>
        <a:bodyPr lIns="108000" tIns="306000" rIns="108000"/>
        <a:lstStyle/>
        <a:p>
          <a:r>
            <a:rPr lang="ru-RU" sz="1600" dirty="0" smtClean="0">
              <a:solidFill>
                <a:schemeClr val="tx2"/>
              </a:solidFill>
              <a:latin typeface="+mj-lt"/>
            </a:rPr>
            <a:t>Условно</a:t>
          </a:r>
          <a:br>
            <a:rPr lang="ru-RU" sz="1600" dirty="0" smtClean="0">
              <a:solidFill>
                <a:schemeClr val="tx2"/>
              </a:solidFill>
              <a:latin typeface="+mj-lt"/>
            </a:rPr>
          </a:br>
          <a:r>
            <a:rPr lang="ru-RU" sz="1600" dirty="0" smtClean="0">
              <a:solidFill>
                <a:schemeClr val="tx2"/>
              </a:solidFill>
              <a:latin typeface="+mj-lt"/>
            </a:rPr>
            <a:t>утвержденные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A1C084B5-3ACE-4245-93ED-E2141CEF583D}" type="parTrans" cxnId="{870DD1AE-D204-4874-96DA-320E3C726B90}">
      <dgm:prSet/>
      <dgm:spPr/>
      <dgm:t>
        <a:bodyPr/>
        <a:lstStyle/>
        <a:p>
          <a:endParaRPr lang="ru-RU"/>
        </a:p>
      </dgm:t>
    </dgm:pt>
    <dgm:pt modelId="{953F58D6-CA94-4ECC-8BB1-6C9D6671A8D1}" type="sibTrans" cxnId="{870DD1AE-D204-4874-96DA-320E3C726B90}">
      <dgm:prSet/>
      <dgm:spPr/>
      <dgm:t>
        <a:bodyPr/>
        <a:lstStyle/>
        <a:p>
          <a:endParaRPr lang="ru-RU"/>
        </a:p>
      </dgm:t>
    </dgm:pt>
    <dgm:pt modelId="{7EEEF5A5-2959-4520-B61F-74EA732CE50B}">
      <dgm:prSet custT="1"/>
      <dgm:spPr/>
      <dgm:t>
        <a:bodyPr lIns="108000" tIns="306000" rIns="108000"/>
        <a:lstStyle/>
        <a:p>
          <a:endParaRPr lang="ru-RU" sz="500" dirty="0">
            <a:solidFill>
              <a:schemeClr val="bg1"/>
            </a:solidFill>
            <a:latin typeface="+mj-lt"/>
          </a:endParaRPr>
        </a:p>
      </dgm:t>
    </dgm:pt>
    <dgm:pt modelId="{AF96E419-ABE7-4D51-B9DA-F713E002508D}" type="parTrans" cxnId="{FCBFD77B-388C-4A55-B2DF-11628E9E3455}">
      <dgm:prSet/>
      <dgm:spPr/>
      <dgm:t>
        <a:bodyPr/>
        <a:lstStyle/>
        <a:p>
          <a:endParaRPr lang="ru-RU"/>
        </a:p>
      </dgm:t>
    </dgm:pt>
    <dgm:pt modelId="{7538D591-7C58-41C1-9352-43338D37EC3D}" type="sibTrans" cxnId="{FCBFD77B-388C-4A55-B2DF-11628E9E3455}">
      <dgm:prSet/>
      <dgm:spPr/>
      <dgm:t>
        <a:bodyPr/>
        <a:lstStyle/>
        <a:p>
          <a:endParaRPr lang="ru-RU"/>
        </a:p>
      </dgm:t>
    </dgm:pt>
    <dgm:pt modelId="{3253B78F-452B-4961-9E3E-72957254DEB2}">
      <dgm:prSet custT="1"/>
      <dgm:spPr/>
      <dgm:t>
        <a:bodyPr lIns="108000" tIns="378000"/>
        <a:lstStyle/>
        <a:p>
          <a:r>
            <a:rPr lang="ru-RU" sz="1600" dirty="0" smtClean="0">
              <a:solidFill>
                <a:schemeClr val="bg1"/>
              </a:solidFill>
              <a:latin typeface="+mj-lt"/>
            </a:rPr>
            <a:t>Профицит (+)</a:t>
          </a:r>
          <a:endParaRPr lang="ru-RU" sz="1600" dirty="0">
            <a:solidFill>
              <a:schemeClr val="bg1"/>
            </a:solidFill>
            <a:latin typeface="+mj-lt"/>
          </a:endParaRPr>
        </a:p>
      </dgm:t>
    </dgm:pt>
    <dgm:pt modelId="{4849039B-1DC6-4756-93E9-39B34FD8F994}" type="parTrans" cxnId="{68622C77-F774-420E-9651-0FCFBC5C86DE}">
      <dgm:prSet/>
      <dgm:spPr/>
      <dgm:t>
        <a:bodyPr/>
        <a:lstStyle/>
        <a:p>
          <a:endParaRPr lang="ru-RU"/>
        </a:p>
      </dgm:t>
    </dgm:pt>
    <dgm:pt modelId="{95C3DFB3-17A0-4C9E-A9E5-A2EE7FE5FEE2}" type="sibTrans" cxnId="{68622C77-F774-420E-9651-0FCFBC5C86DE}">
      <dgm:prSet/>
      <dgm:spPr/>
      <dgm:t>
        <a:bodyPr/>
        <a:lstStyle/>
        <a:p>
          <a:endParaRPr lang="ru-RU"/>
        </a:p>
      </dgm:t>
    </dgm:pt>
    <dgm:pt modelId="{F80D0149-9876-419E-B0C0-E53ED323A2A8}">
      <dgm:prSet custT="1"/>
      <dgm:spPr/>
      <dgm:t>
        <a:bodyPr lIns="108000" tIns="378000"/>
        <a:lstStyle/>
        <a:p>
          <a:r>
            <a:rPr lang="ru-RU" sz="1600" dirty="0" smtClean="0">
              <a:solidFill>
                <a:schemeClr val="tx2"/>
              </a:solidFill>
              <a:latin typeface="+mj-lt"/>
            </a:rPr>
            <a:t>Дефицит (-) 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B95ADF71-2467-427C-8DA7-53A8CFE16637}" type="parTrans" cxnId="{F5768CCD-17A3-4700-9DF2-EFB67C619C0F}">
      <dgm:prSet/>
      <dgm:spPr/>
      <dgm:t>
        <a:bodyPr/>
        <a:lstStyle/>
        <a:p>
          <a:endParaRPr lang="ru-RU"/>
        </a:p>
      </dgm:t>
    </dgm:pt>
    <dgm:pt modelId="{639272F5-370A-499A-AAD0-7568B41A73C7}" type="sibTrans" cxnId="{F5768CCD-17A3-4700-9DF2-EFB67C619C0F}">
      <dgm:prSet/>
      <dgm:spPr/>
      <dgm:t>
        <a:bodyPr/>
        <a:lstStyle/>
        <a:p>
          <a:endParaRPr lang="ru-RU"/>
        </a:p>
      </dgm:t>
    </dgm:pt>
    <dgm:pt modelId="{7C2C3523-0A4C-46F5-ACB1-1654903C0516}" type="pres">
      <dgm:prSet presAssocID="{0FEBF138-819B-4DBF-AE61-8616720F07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392EB5-0970-4ECD-8AA9-CC814274413D}" type="pres">
      <dgm:prSet presAssocID="{2A0A6AAC-906A-40DF-A930-3EADCE94351D}" presName="parentLin" presStyleCnt="0"/>
      <dgm:spPr/>
    </dgm:pt>
    <dgm:pt modelId="{FA9B9544-9EEA-4063-9D13-7C2D0F6E14CF}" type="pres">
      <dgm:prSet presAssocID="{2A0A6AAC-906A-40DF-A930-3EADCE94351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DC67291-E867-4F46-8993-25E1474EBD59}" type="pres">
      <dgm:prSet presAssocID="{2A0A6AAC-906A-40DF-A930-3EADCE94351D}" presName="parentText" presStyleLbl="node1" presStyleIdx="0" presStyleCnt="3" custScaleX="92952" custScaleY="66427" custLinFactX="33668" custLinFactNeighborX="100000" custLinFactNeighborY="41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8378FC-8835-4AA0-962C-5BB3F890FF03}" type="pres">
      <dgm:prSet presAssocID="{2A0A6AAC-906A-40DF-A930-3EADCE94351D}" presName="negativeSpace" presStyleCnt="0"/>
      <dgm:spPr/>
    </dgm:pt>
    <dgm:pt modelId="{93BABB3B-9101-452F-B1C8-8835A85543E4}" type="pres">
      <dgm:prSet presAssocID="{2A0A6AAC-906A-40DF-A930-3EADCE94351D}" presName="childText" presStyleLbl="conFgAcc1" presStyleIdx="0" presStyleCnt="3" custScaleX="87200" custScaleY="35115" custLinFactY="-1925" custLinFactNeighborX="1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70A21-4D77-4EF0-A1D8-6DE2EB6D5422}" type="pres">
      <dgm:prSet presAssocID="{721349B4-E84F-4649-81D5-203BC94AC97F}" presName="spaceBetweenRectangles" presStyleCnt="0"/>
      <dgm:spPr/>
    </dgm:pt>
    <dgm:pt modelId="{C15985B3-D451-4755-A954-B06BB8F36D68}" type="pres">
      <dgm:prSet presAssocID="{9435D03F-7735-46B5-8CFE-CB50C9C8C19A}" presName="parentLin" presStyleCnt="0"/>
      <dgm:spPr/>
    </dgm:pt>
    <dgm:pt modelId="{B2041DD6-6CE7-4ABF-AE6D-2B1E1F601696}" type="pres">
      <dgm:prSet presAssocID="{9435D03F-7735-46B5-8CFE-CB50C9C8C19A}" presName="parentLeftMargin" presStyleLbl="node1" presStyleIdx="0" presStyleCnt="3" custScaleX="86200" custScaleY="35115" custLinFactY="-11882" custLinFactNeighborX="200" custLinFactNeighborY="-100000"/>
      <dgm:spPr/>
      <dgm:t>
        <a:bodyPr/>
        <a:lstStyle/>
        <a:p>
          <a:endParaRPr lang="ru-RU"/>
        </a:p>
      </dgm:t>
    </dgm:pt>
    <dgm:pt modelId="{C3F99246-D095-4C06-8A9E-55E13B736D12}" type="pres">
      <dgm:prSet presAssocID="{9435D03F-7735-46B5-8CFE-CB50C9C8C19A}" presName="parentText" presStyleLbl="node1" presStyleIdx="1" presStyleCnt="3" custScaleX="92936" custScaleY="44685" custLinFactX="34545" custLinFactNeighborX="100000" custLinFactNeighborY="252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D7947-3645-4359-97D6-E57FF149D5EF}" type="pres">
      <dgm:prSet presAssocID="{9435D03F-7735-46B5-8CFE-CB50C9C8C19A}" presName="negativeSpace" presStyleCnt="0"/>
      <dgm:spPr/>
    </dgm:pt>
    <dgm:pt modelId="{4C9A7E22-FA3B-452E-9DB4-2878076E15E6}" type="pres">
      <dgm:prSet presAssocID="{9435D03F-7735-46B5-8CFE-CB50C9C8C19A}" presName="childText" presStyleLbl="conFgAcc1" presStyleIdx="1" presStyleCnt="3" custScaleX="87200" custScaleY="39375" custLinFactY="3666" custLinFactNeighborX="9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9482A-AF78-4972-8CFD-DBAA83113DF1}" type="pres">
      <dgm:prSet presAssocID="{3B7EAE8C-48E8-46EA-8371-5E38574206A9}" presName="spaceBetweenRectangles" presStyleCnt="0"/>
      <dgm:spPr/>
    </dgm:pt>
    <dgm:pt modelId="{AD52F625-562B-46E4-9286-A76442C87D1D}" type="pres">
      <dgm:prSet presAssocID="{D789BC0D-ACD4-4680-86CF-93DA4DAAE8AD}" presName="parentLin" presStyleCnt="0"/>
      <dgm:spPr/>
    </dgm:pt>
    <dgm:pt modelId="{49281926-CC82-4558-BA22-F59600394575}" type="pres">
      <dgm:prSet presAssocID="{D789BC0D-ACD4-4680-86CF-93DA4DAAE8AD}" presName="parentLeftMargin" presStyleLbl="node1" presStyleIdx="1" presStyleCnt="3" custScaleX="86200" custScaleY="35115" custLinFactY="-11882" custLinFactNeighborX="200" custLinFactNeighborY="-100000"/>
      <dgm:spPr/>
      <dgm:t>
        <a:bodyPr/>
        <a:lstStyle/>
        <a:p>
          <a:endParaRPr lang="ru-RU"/>
        </a:p>
      </dgm:t>
    </dgm:pt>
    <dgm:pt modelId="{AFF17AC5-5D0E-4156-891A-392389DCF763}" type="pres">
      <dgm:prSet presAssocID="{D789BC0D-ACD4-4680-86CF-93DA4DAAE8AD}" presName="parentText" presStyleLbl="node1" presStyleIdx="2" presStyleCnt="3" custScaleX="92936" custScaleY="39068" custLinFactX="34457" custLinFactNeighborX="100000" custLinFactNeighborY="441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9C6735-7E48-46E4-AF88-3107DA024B9E}" type="pres">
      <dgm:prSet presAssocID="{D789BC0D-ACD4-4680-86CF-93DA4DAAE8AD}" presName="negativeSpace" presStyleCnt="0"/>
      <dgm:spPr/>
    </dgm:pt>
    <dgm:pt modelId="{48FD29AB-C618-4C28-8605-6EB4F6F57B4C}" type="pres">
      <dgm:prSet presAssocID="{D789BC0D-ACD4-4680-86CF-93DA4DAAE8AD}" presName="childText" presStyleLbl="conFgAcc1" presStyleIdx="2" presStyleCnt="3" custScaleX="87200" custScaleY="38825" custLinFactNeighborX="1000" custLinFactNeighborY="89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4A5D33-E429-48FA-BB84-17B4193AAEEA}" srcId="{0FEBF138-819B-4DBF-AE61-8616720F07A7}" destId="{9435D03F-7735-46B5-8CFE-CB50C9C8C19A}" srcOrd="1" destOrd="0" parTransId="{50DD3DE3-9F73-47CD-B031-89FCEF4988CA}" sibTransId="{3B7EAE8C-48E8-46EA-8371-5E38574206A9}"/>
    <dgm:cxn modelId="{F6FEF977-137D-4FF3-8EAF-B9FDD2AC2CE1}" type="presOf" srcId="{D789BC0D-ACD4-4680-86CF-93DA4DAAE8AD}" destId="{AFF17AC5-5D0E-4156-891A-392389DCF763}" srcOrd="1" destOrd="0" presId="urn:microsoft.com/office/officeart/2005/8/layout/list1"/>
    <dgm:cxn modelId="{B7601396-9F86-46F9-84E2-6233F54A78E4}" srcId="{0FEBF138-819B-4DBF-AE61-8616720F07A7}" destId="{2A0A6AAC-906A-40DF-A930-3EADCE94351D}" srcOrd="0" destOrd="0" parTransId="{3FFBC0A2-0215-4630-8F13-2ACA6DA639E8}" sibTransId="{721349B4-E84F-4649-81D5-203BC94AC97F}"/>
    <dgm:cxn modelId="{DCB2F68C-100A-4F16-8AB0-7A7C1C03783B}" type="presOf" srcId="{818D4BF5-EDC8-4FD8-837C-C8EB45693779}" destId="{4C9A7E22-FA3B-452E-9DB4-2878076E15E6}" srcOrd="0" destOrd="3" presId="urn:microsoft.com/office/officeart/2005/8/layout/list1"/>
    <dgm:cxn modelId="{B4D3C7C2-8106-4F25-9EAE-E76F846C55BB}" srcId="{2A0A6AAC-906A-40DF-A930-3EADCE94351D}" destId="{54CD3B15-4C0C-4312-BD50-9669177DB007}" srcOrd="4" destOrd="0" parTransId="{C091ACB7-A786-4666-B919-8AD62D4E296D}" sibTransId="{48D5300E-3903-4A2D-86BF-DCDD3B1C3265}"/>
    <dgm:cxn modelId="{7B915C88-E008-488C-8B32-303618E8C5EC}" type="presOf" srcId="{4965AD38-6C18-4227-94E9-56FF847E25CE}" destId="{93BABB3B-9101-452F-B1C8-8835A85543E4}" srcOrd="0" destOrd="5" presId="urn:microsoft.com/office/officeart/2005/8/layout/list1"/>
    <dgm:cxn modelId="{E3358502-7326-4913-8F7B-66DDFECA8984}" type="presOf" srcId="{F80D0149-9876-419E-B0C0-E53ED323A2A8}" destId="{48FD29AB-C618-4C28-8605-6EB4F6F57B4C}" srcOrd="0" destOrd="1" presId="urn:microsoft.com/office/officeart/2005/8/layout/list1"/>
    <dgm:cxn modelId="{F804F1B6-8B2E-4A9D-A295-9DA5609CA18C}" srcId="{2A0A6AAC-906A-40DF-A930-3EADCE94351D}" destId="{4965AD38-6C18-4227-94E9-56FF847E25CE}" srcOrd="5" destOrd="0" parTransId="{92A869F1-21EA-4B0C-AB09-226BA8E93A90}" sibTransId="{B40D7C10-4AF8-411E-B34B-97B421772466}"/>
    <dgm:cxn modelId="{077CB7B1-AC39-4DE5-82F0-B1E8F042A97C}" type="presOf" srcId="{D789BC0D-ACD4-4680-86CF-93DA4DAAE8AD}" destId="{49281926-CC82-4558-BA22-F59600394575}" srcOrd="0" destOrd="0" presId="urn:microsoft.com/office/officeart/2005/8/layout/list1"/>
    <dgm:cxn modelId="{056828BB-AE2B-4AE7-AA57-1828225D572D}" type="presOf" srcId="{3253B78F-452B-4961-9E3E-72957254DEB2}" destId="{48FD29AB-C618-4C28-8605-6EB4F6F57B4C}" srcOrd="0" destOrd="0" presId="urn:microsoft.com/office/officeart/2005/8/layout/list1"/>
    <dgm:cxn modelId="{0DED1BEF-869D-445C-9694-618D3654AD4B}" type="presOf" srcId="{7353A023-C689-40DD-8E83-A7059DA5F516}" destId="{93BABB3B-9101-452F-B1C8-8835A85543E4}" srcOrd="0" destOrd="2" presId="urn:microsoft.com/office/officeart/2005/8/layout/list1"/>
    <dgm:cxn modelId="{68622C77-F774-420E-9651-0FCFBC5C86DE}" srcId="{D789BC0D-ACD4-4680-86CF-93DA4DAAE8AD}" destId="{3253B78F-452B-4961-9E3E-72957254DEB2}" srcOrd="0" destOrd="0" parTransId="{4849039B-1DC6-4756-93E9-39B34FD8F994}" sibTransId="{95C3DFB3-17A0-4C9E-A9E5-A2EE7FE5FEE2}"/>
    <dgm:cxn modelId="{13B28E63-5374-47BE-9819-E220CEA36D46}" srcId="{9435D03F-7735-46B5-8CFE-CB50C9C8C19A}" destId="{13A06649-0B83-4837-8AF7-AE1E3A44BBDC}" srcOrd="0" destOrd="0" parTransId="{40A18087-A447-44A5-B24A-8C2CDF94DF28}" sibTransId="{1243215D-09A6-46D6-897E-52FE0E9BA5D8}"/>
    <dgm:cxn modelId="{853C21A2-0620-4012-AA21-7CBB5D4EBB9A}" srcId="{0FEBF138-819B-4DBF-AE61-8616720F07A7}" destId="{D789BC0D-ACD4-4680-86CF-93DA4DAAE8AD}" srcOrd="2" destOrd="0" parTransId="{94C39DAA-3C60-47D5-8EAC-2CE079E3EDBA}" sibTransId="{1BC33DE9-0079-4A43-B096-4533DC9A5696}"/>
    <dgm:cxn modelId="{7C0187EE-F4D9-47BB-A2E6-4658DFEA294A}" srcId="{2A0A6AAC-906A-40DF-A930-3EADCE94351D}" destId="{A5FE8D87-3F6B-41C0-A30B-251461E96DD4}" srcOrd="0" destOrd="0" parTransId="{17D4CD6C-9E69-4DC5-AFD5-0784B9F6AD73}" sibTransId="{9B4E1295-45DB-42A8-B4D6-F8478B639D8D}"/>
    <dgm:cxn modelId="{4C328A7A-770C-4850-A8B4-D6856290BC4B}" srcId="{2A0A6AAC-906A-40DF-A930-3EADCE94351D}" destId="{7353A023-C689-40DD-8E83-A7059DA5F516}" srcOrd="2" destOrd="0" parTransId="{661C2C9A-78D6-4119-A22C-2F2AF9BA902F}" sibTransId="{A0D133CB-0B0F-4795-B8C5-29F6FCC2D1E1}"/>
    <dgm:cxn modelId="{BABECCD5-E360-4409-9084-42468295819A}" srcId="{2A0A6AAC-906A-40DF-A930-3EADCE94351D}" destId="{6124AEF1-1B88-4FEB-B29C-BAAA7706EA67}" srcOrd="1" destOrd="0" parTransId="{FF636372-A91E-47F8-B1C0-6348C72250A3}" sibTransId="{C967C233-9D12-4262-B379-A4D27B34367E}"/>
    <dgm:cxn modelId="{9505FC47-06D3-4B5A-9678-006F71790EE8}" type="presOf" srcId="{2A0A6AAC-906A-40DF-A930-3EADCE94351D}" destId="{FA9B9544-9EEA-4063-9D13-7C2D0F6E14CF}" srcOrd="0" destOrd="0" presId="urn:microsoft.com/office/officeart/2005/8/layout/list1"/>
    <dgm:cxn modelId="{85541226-8DF5-4544-BD28-6DF2F0C67A73}" type="presOf" srcId="{54CD3B15-4C0C-4312-BD50-9669177DB007}" destId="{93BABB3B-9101-452F-B1C8-8835A85543E4}" srcOrd="0" destOrd="4" presId="urn:microsoft.com/office/officeart/2005/8/layout/list1"/>
    <dgm:cxn modelId="{3095D50B-1C4A-4588-8D44-3BFFB027F59D}" type="presOf" srcId="{6124AEF1-1B88-4FEB-B29C-BAAA7706EA67}" destId="{93BABB3B-9101-452F-B1C8-8835A85543E4}" srcOrd="0" destOrd="1" presId="urn:microsoft.com/office/officeart/2005/8/layout/list1"/>
    <dgm:cxn modelId="{C1C6D1D9-7A5D-4230-91BD-4A67D38A7951}" type="presOf" srcId="{A5FE8D87-3F6B-41C0-A30B-251461E96DD4}" destId="{93BABB3B-9101-452F-B1C8-8835A85543E4}" srcOrd="0" destOrd="0" presId="urn:microsoft.com/office/officeart/2005/8/layout/list1"/>
    <dgm:cxn modelId="{DA8186D4-15F1-44F1-8C02-47D6E3D3ECDF}" srcId="{9435D03F-7735-46B5-8CFE-CB50C9C8C19A}" destId="{818D4BF5-EDC8-4FD8-837C-C8EB45693779}" srcOrd="3" destOrd="0" parTransId="{D3B91860-95FC-4ACB-9674-C29899CE2511}" sibTransId="{B07DC957-C915-4ECE-AA62-1701ABE6BB48}"/>
    <dgm:cxn modelId="{85B0E84F-36A2-4099-90BB-6F9C60055B3D}" type="presOf" srcId="{7EEEF5A5-2959-4520-B61F-74EA732CE50B}" destId="{4C9A7E22-FA3B-452E-9DB4-2878076E15E6}" srcOrd="0" destOrd="1" presId="urn:microsoft.com/office/officeart/2005/8/layout/list1"/>
    <dgm:cxn modelId="{E71CA1A7-64CC-4AA3-B310-713DD6F00723}" type="presOf" srcId="{9435D03F-7735-46B5-8CFE-CB50C9C8C19A}" destId="{B2041DD6-6CE7-4ABF-AE6D-2B1E1F601696}" srcOrd="0" destOrd="0" presId="urn:microsoft.com/office/officeart/2005/8/layout/list1"/>
    <dgm:cxn modelId="{F5768CCD-17A3-4700-9DF2-EFB67C619C0F}" srcId="{D789BC0D-ACD4-4680-86CF-93DA4DAAE8AD}" destId="{F80D0149-9876-419E-B0C0-E53ED323A2A8}" srcOrd="1" destOrd="0" parTransId="{B95ADF71-2467-427C-8DA7-53A8CFE16637}" sibTransId="{639272F5-370A-499A-AAD0-7568B41A73C7}"/>
    <dgm:cxn modelId="{DA9E0E29-BC63-4441-B7AA-FE07AA66AFDA}" type="presOf" srcId="{9435D03F-7735-46B5-8CFE-CB50C9C8C19A}" destId="{C3F99246-D095-4C06-8A9E-55E13B736D12}" srcOrd="1" destOrd="0" presId="urn:microsoft.com/office/officeart/2005/8/layout/list1"/>
    <dgm:cxn modelId="{870DD1AE-D204-4874-96DA-320E3C726B90}" srcId="{9435D03F-7735-46B5-8CFE-CB50C9C8C19A}" destId="{58AE29BD-5F40-4566-9F23-54499CE94416}" srcOrd="2" destOrd="0" parTransId="{A1C084B5-3ACE-4245-93ED-E2141CEF583D}" sibTransId="{953F58D6-CA94-4ECC-8BB1-6C9D6671A8D1}"/>
    <dgm:cxn modelId="{1EB64B58-50CD-44E1-9185-8B8EC6496C7F}" type="presOf" srcId="{0FEBF138-819B-4DBF-AE61-8616720F07A7}" destId="{7C2C3523-0A4C-46F5-ACB1-1654903C0516}" srcOrd="0" destOrd="0" presId="urn:microsoft.com/office/officeart/2005/8/layout/list1"/>
    <dgm:cxn modelId="{FCBFD77B-388C-4A55-B2DF-11628E9E3455}" srcId="{9435D03F-7735-46B5-8CFE-CB50C9C8C19A}" destId="{7EEEF5A5-2959-4520-B61F-74EA732CE50B}" srcOrd="1" destOrd="0" parTransId="{AF96E419-ABE7-4D51-B9DA-F713E002508D}" sibTransId="{7538D591-7C58-41C1-9352-43338D37EC3D}"/>
    <dgm:cxn modelId="{16735999-77D5-4A74-91A3-05172510EAD1}" type="presOf" srcId="{58AE29BD-5F40-4566-9F23-54499CE94416}" destId="{4C9A7E22-FA3B-452E-9DB4-2878076E15E6}" srcOrd="0" destOrd="2" presId="urn:microsoft.com/office/officeart/2005/8/layout/list1"/>
    <dgm:cxn modelId="{AE7A356D-F37E-4AB0-81C9-D3D5417BDBD4}" type="presOf" srcId="{2A0A6AAC-906A-40DF-A930-3EADCE94351D}" destId="{5DC67291-E867-4F46-8993-25E1474EBD59}" srcOrd="1" destOrd="0" presId="urn:microsoft.com/office/officeart/2005/8/layout/list1"/>
    <dgm:cxn modelId="{6338753D-F12C-4343-ABE6-B6061A5DE0F5}" type="presOf" srcId="{2567E589-A49F-412B-9958-3D69BB3D2EAB}" destId="{93BABB3B-9101-452F-B1C8-8835A85543E4}" srcOrd="0" destOrd="3" presId="urn:microsoft.com/office/officeart/2005/8/layout/list1"/>
    <dgm:cxn modelId="{F85DB159-6D79-4AFE-89E6-5DFB8BC6C690}" srcId="{2A0A6AAC-906A-40DF-A930-3EADCE94351D}" destId="{2567E589-A49F-412B-9958-3D69BB3D2EAB}" srcOrd="3" destOrd="0" parTransId="{25957E65-AC8C-47B0-BEB8-021D45C9F1C7}" sibTransId="{0825E26B-6831-429D-B70E-313EE9621979}"/>
    <dgm:cxn modelId="{4D069836-7902-4905-8BC9-438F9E143BFE}" type="presOf" srcId="{13A06649-0B83-4837-8AF7-AE1E3A44BBDC}" destId="{4C9A7E22-FA3B-452E-9DB4-2878076E15E6}" srcOrd="0" destOrd="0" presId="urn:microsoft.com/office/officeart/2005/8/layout/list1"/>
    <dgm:cxn modelId="{DA15812F-F798-479D-B012-2CD8862138E9}" type="presParOf" srcId="{7C2C3523-0A4C-46F5-ACB1-1654903C0516}" destId="{49392EB5-0970-4ECD-8AA9-CC814274413D}" srcOrd="0" destOrd="0" presId="urn:microsoft.com/office/officeart/2005/8/layout/list1"/>
    <dgm:cxn modelId="{494753A4-95E1-430C-86B4-245D128A39C2}" type="presParOf" srcId="{49392EB5-0970-4ECD-8AA9-CC814274413D}" destId="{FA9B9544-9EEA-4063-9D13-7C2D0F6E14CF}" srcOrd="0" destOrd="0" presId="urn:microsoft.com/office/officeart/2005/8/layout/list1"/>
    <dgm:cxn modelId="{F6FA9EBE-338B-4674-AA9D-95F92DBDA8EB}" type="presParOf" srcId="{49392EB5-0970-4ECD-8AA9-CC814274413D}" destId="{5DC67291-E867-4F46-8993-25E1474EBD59}" srcOrd="1" destOrd="0" presId="urn:microsoft.com/office/officeart/2005/8/layout/list1"/>
    <dgm:cxn modelId="{46D8E240-E2E9-4CB2-8DA6-1FACA735D6DB}" type="presParOf" srcId="{7C2C3523-0A4C-46F5-ACB1-1654903C0516}" destId="{DD8378FC-8835-4AA0-962C-5BB3F890FF03}" srcOrd="1" destOrd="0" presId="urn:microsoft.com/office/officeart/2005/8/layout/list1"/>
    <dgm:cxn modelId="{9E3F45C9-2903-496A-ABB2-D7CB929247D5}" type="presParOf" srcId="{7C2C3523-0A4C-46F5-ACB1-1654903C0516}" destId="{93BABB3B-9101-452F-B1C8-8835A85543E4}" srcOrd="2" destOrd="0" presId="urn:microsoft.com/office/officeart/2005/8/layout/list1"/>
    <dgm:cxn modelId="{AB67C117-89DC-4815-B219-7CA3C589A59D}" type="presParOf" srcId="{7C2C3523-0A4C-46F5-ACB1-1654903C0516}" destId="{C9C70A21-4D77-4EF0-A1D8-6DE2EB6D5422}" srcOrd="3" destOrd="0" presId="urn:microsoft.com/office/officeart/2005/8/layout/list1"/>
    <dgm:cxn modelId="{0D641F09-4B64-4C03-8E01-18F67BA4419D}" type="presParOf" srcId="{7C2C3523-0A4C-46F5-ACB1-1654903C0516}" destId="{C15985B3-D451-4755-A954-B06BB8F36D68}" srcOrd="4" destOrd="0" presId="urn:microsoft.com/office/officeart/2005/8/layout/list1"/>
    <dgm:cxn modelId="{AA720EC2-ABAC-4AE9-A608-58566BAA659F}" type="presParOf" srcId="{C15985B3-D451-4755-A954-B06BB8F36D68}" destId="{B2041DD6-6CE7-4ABF-AE6D-2B1E1F601696}" srcOrd="0" destOrd="0" presId="urn:microsoft.com/office/officeart/2005/8/layout/list1"/>
    <dgm:cxn modelId="{A554F876-653A-42BF-9B12-12ED1FF08266}" type="presParOf" srcId="{C15985B3-D451-4755-A954-B06BB8F36D68}" destId="{C3F99246-D095-4C06-8A9E-55E13B736D12}" srcOrd="1" destOrd="0" presId="urn:microsoft.com/office/officeart/2005/8/layout/list1"/>
    <dgm:cxn modelId="{C0DB340F-F4A1-43EE-95BC-DE40B8F4CAB2}" type="presParOf" srcId="{7C2C3523-0A4C-46F5-ACB1-1654903C0516}" destId="{A3ED7947-3645-4359-97D6-E57FF149D5EF}" srcOrd="5" destOrd="0" presId="urn:microsoft.com/office/officeart/2005/8/layout/list1"/>
    <dgm:cxn modelId="{76078170-1A19-4132-A789-E59A480B9637}" type="presParOf" srcId="{7C2C3523-0A4C-46F5-ACB1-1654903C0516}" destId="{4C9A7E22-FA3B-452E-9DB4-2878076E15E6}" srcOrd="6" destOrd="0" presId="urn:microsoft.com/office/officeart/2005/8/layout/list1"/>
    <dgm:cxn modelId="{2758B66F-6052-49C9-8126-6A00296EB39A}" type="presParOf" srcId="{7C2C3523-0A4C-46F5-ACB1-1654903C0516}" destId="{39C9482A-AF78-4972-8CFD-DBAA83113DF1}" srcOrd="7" destOrd="0" presId="urn:microsoft.com/office/officeart/2005/8/layout/list1"/>
    <dgm:cxn modelId="{56BFE30C-7114-4A12-A0AD-7C58A3C8CDED}" type="presParOf" srcId="{7C2C3523-0A4C-46F5-ACB1-1654903C0516}" destId="{AD52F625-562B-46E4-9286-A76442C87D1D}" srcOrd="8" destOrd="0" presId="urn:microsoft.com/office/officeart/2005/8/layout/list1"/>
    <dgm:cxn modelId="{03C52701-263F-4D60-B1A4-E58B851BE40A}" type="presParOf" srcId="{AD52F625-562B-46E4-9286-A76442C87D1D}" destId="{49281926-CC82-4558-BA22-F59600394575}" srcOrd="0" destOrd="0" presId="urn:microsoft.com/office/officeart/2005/8/layout/list1"/>
    <dgm:cxn modelId="{C20C4430-1519-41E5-A8D6-B2C1F51802E8}" type="presParOf" srcId="{AD52F625-562B-46E4-9286-A76442C87D1D}" destId="{AFF17AC5-5D0E-4156-891A-392389DCF763}" srcOrd="1" destOrd="0" presId="urn:microsoft.com/office/officeart/2005/8/layout/list1"/>
    <dgm:cxn modelId="{9A606587-1D46-4441-BC82-824FC6ECE719}" type="presParOf" srcId="{7C2C3523-0A4C-46F5-ACB1-1654903C0516}" destId="{9D9C6735-7E48-46E4-AF88-3107DA024B9E}" srcOrd="9" destOrd="0" presId="urn:microsoft.com/office/officeart/2005/8/layout/list1"/>
    <dgm:cxn modelId="{4C691100-2C6C-4990-96B0-511784D6CCE9}" type="presParOf" srcId="{7C2C3523-0A4C-46F5-ACB1-1654903C0516}" destId="{48FD29AB-C618-4C28-8605-6EB4F6F57B4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ABB3B-9101-452F-B1C8-8835A85543E4}">
      <dsp:nvSpPr>
        <dsp:cNvPr id="0" name=""/>
        <dsp:cNvSpPr/>
      </dsp:nvSpPr>
      <dsp:spPr>
        <a:xfrm>
          <a:off x="84666" y="765639"/>
          <a:ext cx="7382932" cy="58346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8000" tIns="288000" rIns="657107" bIns="113792" numCol="1" spcCol="1270" anchor="t" anchorCtr="0">
          <a:noAutofit/>
        </a:bodyPr>
        <a:lstStyle/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  <a:latin typeface="+mj-lt"/>
            </a:rPr>
            <a:t>Доходы</a:t>
          </a:r>
          <a:endParaRPr lang="ru-RU" sz="1600" kern="1200" dirty="0">
            <a:solidFill>
              <a:schemeClr val="bg1"/>
            </a:solidFill>
            <a:latin typeface="+mj-lt"/>
          </a:endParaRPr>
        </a:p>
        <a:p>
          <a:pPr marL="0" lvl="1" indent="0" algn="l" defTabSz="133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" kern="1200" dirty="0">
            <a:latin typeface="+mj-lt"/>
          </a:endParaRPr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Налоговые и неналоговые</a:t>
          </a:r>
          <a:br>
            <a:rPr lang="ru-RU" sz="1600" kern="1200" dirty="0" smtClean="0">
              <a:solidFill>
                <a:schemeClr val="tx2"/>
              </a:solidFill>
              <a:latin typeface="+mj-lt"/>
            </a:rPr>
          </a:br>
          <a:r>
            <a:rPr lang="ru-RU" sz="1600" kern="1200" dirty="0" smtClean="0">
              <a:solidFill>
                <a:schemeClr val="tx2"/>
              </a:solidFill>
              <a:latin typeface="+mj-lt"/>
            </a:rPr>
            <a:t>доходы</a:t>
          </a:r>
          <a:endParaRPr lang="ru-RU" sz="1600" kern="1200" dirty="0">
            <a:solidFill>
              <a:schemeClr val="tx2"/>
            </a:solidFill>
            <a:latin typeface="+mj-lt"/>
          </a:endParaRPr>
        </a:p>
        <a:p>
          <a:pPr marL="0" lvl="1" indent="0" algn="l" defTabSz="133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" kern="1200" dirty="0">
            <a:solidFill>
              <a:schemeClr val="tx2"/>
            </a:solidFill>
            <a:latin typeface="+mj-lt"/>
          </a:endParaRPr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Безвозмездные поступления</a:t>
          </a:r>
          <a:endParaRPr lang="ru-RU" sz="1600" kern="1200" dirty="0">
            <a:solidFill>
              <a:schemeClr val="tx2"/>
            </a:solidFill>
            <a:latin typeface="+mj-lt"/>
          </a:endParaRP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latin typeface="+mj-lt"/>
          </a:endParaRPr>
        </a:p>
      </dsp:txBody>
      <dsp:txXfrm>
        <a:off x="84666" y="765639"/>
        <a:ext cx="7382932" cy="583462"/>
      </dsp:txXfrm>
    </dsp:sp>
    <dsp:sp modelId="{5DC67291-E867-4F46-8993-25E1474EBD59}">
      <dsp:nvSpPr>
        <dsp:cNvPr id="0" name=""/>
        <dsp:cNvSpPr/>
      </dsp:nvSpPr>
      <dsp:spPr>
        <a:xfrm>
          <a:off x="2842056" y="911431"/>
          <a:ext cx="5508954" cy="125376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14" tIns="0" rIns="22401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+mj-lt"/>
          </a:endParaRPr>
        </a:p>
      </dsp:txBody>
      <dsp:txXfrm>
        <a:off x="2903260" y="972635"/>
        <a:ext cx="5386546" cy="1131358"/>
      </dsp:txXfrm>
    </dsp:sp>
    <dsp:sp modelId="{4C9A7E22-FA3B-452E-9DB4-2878076E15E6}">
      <dsp:nvSpPr>
        <dsp:cNvPr id="0" name=""/>
        <dsp:cNvSpPr/>
      </dsp:nvSpPr>
      <dsp:spPr>
        <a:xfrm>
          <a:off x="76199" y="2375625"/>
          <a:ext cx="7382932" cy="634419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8000" tIns="306000" rIns="10800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  <a:latin typeface="+mj-lt"/>
            </a:rPr>
            <a:t>Расходы</a:t>
          </a:r>
          <a:endParaRPr lang="ru-RU" sz="500" kern="1200" dirty="0">
            <a:solidFill>
              <a:schemeClr val="bg1"/>
            </a:solidFill>
            <a:latin typeface="+mj-lt"/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>
            <a:solidFill>
              <a:schemeClr val="bg1"/>
            </a:solidFill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Условно</a:t>
          </a:r>
          <a:br>
            <a:rPr lang="ru-RU" sz="1600" kern="1200" dirty="0" smtClean="0">
              <a:solidFill>
                <a:schemeClr val="tx2"/>
              </a:solidFill>
              <a:latin typeface="+mj-lt"/>
            </a:rPr>
          </a:br>
          <a:r>
            <a:rPr lang="ru-RU" sz="1600" kern="1200" dirty="0" smtClean="0">
              <a:solidFill>
                <a:schemeClr val="tx2"/>
              </a:solidFill>
              <a:latin typeface="+mj-lt"/>
            </a:rPr>
            <a:t>утвержденные</a:t>
          </a:r>
          <a:endParaRPr lang="ru-RU" sz="1600" kern="1200" dirty="0">
            <a:solidFill>
              <a:schemeClr val="tx2"/>
            </a:solidFill>
            <a:latin typeface="+mj-lt"/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>
            <a:solidFill>
              <a:schemeClr val="bg1"/>
            </a:solidFill>
            <a:latin typeface="+mj-lt"/>
          </a:endParaRPr>
        </a:p>
      </dsp:txBody>
      <dsp:txXfrm>
        <a:off x="76199" y="2375625"/>
        <a:ext cx="7382932" cy="634419"/>
      </dsp:txXfrm>
    </dsp:sp>
    <dsp:sp modelId="{C3F99246-D095-4C06-8A9E-55E13B736D12}">
      <dsp:nvSpPr>
        <dsp:cNvPr id="0" name=""/>
        <dsp:cNvSpPr/>
      </dsp:nvSpPr>
      <dsp:spPr>
        <a:xfrm>
          <a:off x="2835613" y="2549114"/>
          <a:ext cx="5508006" cy="843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00" tIns="288000" rIns="22401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chemeClr val="bg1"/>
            </a:solidFill>
            <a:latin typeface="+mj-lt"/>
          </a:endParaRPr>
        </a:p>
      </dsp:txBody>
      <dsp:txXfrm>
        <a:off x="2876784" y="2590285"/>
        <a:ext cx="5425664" cy="761058"/>
      </dsp:txXfrm>
    </dsp:sp>
    <dsp:sp modelId="{48FD29AB-C618-4C28-8605-6EB4F6F57B4C}">
      <dsp:nvSpPr>
        <dsp:cNvPr id="0" name=""/>
        <dsp:cNvSpPr/>
      </dsp:nvSpPr>
      <dsp:spPr>
        <a:xfrm>
          <a:off x="84666" y="3584579"/>
          <a:ext cx="7382932" cy="625558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8000" tIns="378000" rIns="65710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  <a:latin typeface="+mj-lt"/>
            </a:rPr>
            <a:t>Профицит (+)</a:t>
          </a:r>
          <a:endParaRPr lang="ru-RU" sz="1600" kern="1200" dirty="0">
            <a:solidFill>
              <a:schemeClr val="bg1"/>
            </a:solidFill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Дефицит (-) </a:t>
          </a:r>
          <a:endParaRPr lang="ru-RU" sz="1600" kern="1200" dirty="0">
            <a:solidFill>
              <a:schemeClr val="tx2"/>
            </a:solidFill>
            <a:latin typeface="+mj-lt"/>
          </a:endParaRPr>
        </a:p>
      </dsp:txBody>
      <dsp:txXfrm>
        <a:off x="84666" y="3584579"/>
        <a:ext cx="7382932" cy="625558"/>
      </dsp:txXfrm>
    </dsp:sp>
    <dsp:sp modelId="{AFF17AC5-5D0E-4156-891A-392389DCF763}">
      <dsp:nvSpPr>
        <dsp:cNvPr id="0" name=""/>
        <dsp:cNvSpPr/>
      </dsp:nvSpPr>
      <dsp:spPr>
        <a:xfrm>
          <a:off x="2830397" y="3783808"/>
          <a:ext cx="5508006" cy="7373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00" tIns="288000" rIns="224014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>
            <a:latin typeface="+mj-lt"/>
          </a:endParaRPr>
        </a:p>
      </dsp:txBody>
      <dsp:txXfrm>
        <a:off x="2866393" y="3819804"/>
        <a:ext cx="5436014" cy="665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0.40991</cdr:x>
      <cdr:y>0.37628</cdr:y>
    </cdr:from>
    <cdr:to>
      <cdr:x>0.73892</cdr:x>
      <cdr:y>0.51342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04" y="1486791"/>
          <a:ext cx="1329266" cy="541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800" dirty="0" smtClean="0">
              <a:solidFill>
                <a:schemeClr val="tx2"/>
              </a:solidFill>
              <a:latin typeface="+mj-lt"/>
            </a:rPr>
            <a:t>1 485,8</a:t>
          </a:r>
          <a:endParaRPr lang="ru-RU" sz="2800" dirty="0">
            <a:solidFill>
              <a:schemeClr val="tx2"/>
            </a:solidFill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0.24378</cdr:x>
      <cdr:y>0.35699</cdr:y>
    </cdr:from>
    <cdr:to>
      <cdr:x>0.57057</cdr:x>
      <cdr:y>0.49413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85308" y="1410570"/>
          <a:ext cx="1320800" cy="541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dirty="0" smtClean="0">
              <a:solidFill>
                <a:schemeClr val="tx2"/>
              </a:solidFill>
              <a:latin typeface="+mj-lt"/>
            </a:rPr>
            <a:t>1 531,4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67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ru-RU"/>
              <a:t>Бюджет Сланцевского муниципального района на 2009 год</a:t>
            </a:r>
          </a:p>
        </p:txBody>
      </p:sp>
      <p:sp>
        <p:nvSpPr>
          <p:cNvPr id="267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D396105D-3B95-4A91-B5CF-6B9DE83872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33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1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1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ru-RU"/>
              <a:t>Бюджет Сланцевского муниципального района на 2009 год</a:t>
            </a:r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C817E3F-977D-42E5-97E6-CA783B57E5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756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378" name="Group 2"/>
          <p:cNvGrpSpPr>
            <a:grpSpLocks/>
          </p:cNvGrpSpPr>
          <p:nvPr/>
        </p:nvGrpSpPr>
        <p:grpSpPr bwMode="auto">
          <a:xfrm>
            <a:off x="381000" y="457200"/>
            <a:ext cx="8397875" cy="5973763"/>
            <a:chOff x="240" y="288"/>
            <a:chExt cx="5290" cy="3504"/>
          </a:xfrm>
        </p:grpSpPr>
        <p:sp>
          <p:nvSpPr>
            <p:cNvPr id="229379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9380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9381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29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29384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938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22938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136FC6-307B-4F99-876A-45671C10F4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F7D92-C45F-4A5E-B5C5-13A0BB953D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802931"/>
      </p:ext>
    </p:extLst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BA171-BBE1-4334-B821-EACB403FF21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104337"/>
      </p:ext>
    </p:extLst>
  </p:cSld>
  <p:clrMapOvr>
    <a:masterClrMapping/>
  </p:clrMapOvr>
  <p:transition spd="slow"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34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0650" y="6248400"/>
            <a:ext cx="39957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38121CB-AE04-49A7-9077-4205F265B17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321612"/>
      </p:ext>
    </p:extLst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D6459-E1BB-470E-8109-DDE0FA9944D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832769"/>
      </p:ext>
    </p:extLst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3AAAF-D198-4D24-8C55-99C6F67DB1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394945"/>
      </p:ext>
    </p:extLst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3C80F-E497-4D45-9FD8-3C516AA3CB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475341"/>
      </p:ext>
    </p:extLst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BC0F9-FFDE-4A33-BA88-65AFCF361DE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503322"/>
      </p:ext>
    </p:extLst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3EF95-87BB-4362-8972-58665FEB0E0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35950"/>
      </p:ext>
    </p:extLst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37324-762F-41F1-A535-EDC1FB54347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48576"/>
      </p:ext>
    </p:extLst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88E62-BB5F-40F0-A983-D1ABF3E0343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981576"/>
      </p:ext>
    </p:extLst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8748-0FDD-44D9-8D84-0B1B87D862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70833"/>
      </p:ext>
    </p:extLst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354" name="Group 2"/>
          <p:cNvGrpSpPr>
            <a:grpSpLocks/>
          </p:cNvGrpSpPr>
          <p:nvPr/>
        </p:nvGrpSpPr>
        <p:grpSpPr bwMode="auto">
          <a:xfrm>
            <a:off x="228600" y="228600"/>
            <a:ext cx="8686800" cy="6184900"/>
            <a:chOff x="144" y="144"/>
            <a:chExt cx="5472" cy="3744"/>
          </a:xfrm>
        </p:grpSpPr>
        <p:sp>
          <p:nvSpPr>
            <p:cNvPr id="228355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8356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8357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8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8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8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8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0650" y="6248400"/>
            <a:ext cx="3995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/>
          </a:p>
        </p:txBody>
      </p:sp>
      <p:sp>
        <p:nvSpPr>
          <p:cNvPr id="228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27ACD823-4D2A-4022-A007-16DFE7275112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p:transition spd="slow">
    <p:wheel spokes="8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3602" y="1921939"/>
            <a:ext cx="8397657" cy="2011007"/>
          </a:xfrm>
          <a:noFill/>
        </p:spPr>
        <p:txBody>
          <a:bodyPr anchor="ctr"/>
          <a:lstStyle/>
          <a:p>
            <a:r>
              <a:rPr lang="ru-RU" sz="3600" dirty="0"/>
              <a:t>Бюджет муниципального </a:t>
            </a:r>
            <a:r>
              <a:rPr lang="ru-RU" sz="3600" dirty="0" smtClean="0"/>
              <a:t>образования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4000" dirty="0" smtClean="0"/>
              <a:t>Сланцевский муниципальный район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3600" dirty="0" smtClean="0"/>
              <a:t>Ленинградской области</a:t>
            </a: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5466" y="3815332"/>
            <a:ext cx="6400800" cy="1723982"/>
          </a:xfrm>
        </p:spPr>
        <p:txBody>
          <a:bodyPr/>
          <a:lstStyle/>
          <a:p>
            <a:r>
              <a:rPr lang="ru-RU" sz="3600" dirty="0">
                <a:solidFill>
                  <a:schemeClr val="tx2"/>
                </a:solidFill>
                <a:latin typeface="Times New Roman" pitchFamily="18" charset="0"/>
              </a:rPr>
              <a:t>на 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</a:rPr>
              <a:t>2022 год и на плановый период 2023 и 2024 годов</a:t>
            </a:r>
            <a:endParaRPr lang="ru-RU" sz="36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2" name="Picture 2" descr="http://slanmo.ru/tinybrowser/images/gerb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86" y="647698"/>
            <a:ext cx="1275291" cy="141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1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5275" y="6248400"/>
            <a:ext cx="8562975" cy="457200"/>
          </a:xfrm>
        </p:spPr>
        <p:txBody>
          <a:bodyPr/>
          <a:lstStyle/>
          <a:p>
            <a:r>
              <a:rPr lang="ru-RU" smtClean="0"/>
              <a:t>Бюджет Сланцевского муниципального района на 2022 год и на плановый период 2023 и 2024 годов</a:t>
            </a:r>
            <a:endParaRPr lang="ru-RU" dirty="0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473074"/>
            <a:ext cx="8153400" cy="1745193"/>
          </a:xfrm>
        </p:spPr>
        <p:txBody>
          <a:bodyPr/>
          <a:lstStyle/>
          <a:p>
            <a:pPr algn="ctr"/>
            <a:r>
              <a:rPr lang="ru-RU" sz="3000" dirty="0" smtClean="0"/>
              <a:t>Основные параметры бюджета</a:t>
            </a:r>
            <a:br>
              <a:rPr lang="ru-RU" sz="3000" dirty="0" smtClean="0"/>
            </a:br>
            <a:r>
              <a:rPr lang="ru-RU" sz="3000" dirty="0" smtClean="0"/>
              <a:t>Сланцевского муниципального района</a:t>
            </a:r>
            <a:br>
              <a:rPr lang="ru-RU" sz="3000" dirty="0" smtClean="0"/>
            </a:br>
            <a:r>
              <a:rPr lang="ru-RU" sz="3000" dirty="0" smtClean="0"/>
              <a:t>на 2022-2024 годы, млн. руб.</a:t>
            </a:r>
            <a:r>
              <a:rPr lang="ru-RU" sz="3000" dirty="0" smtClean="0">
                <a:solidFill>
                  <a:srgbClr val="FF0000"/>
                </a:solidFill>
              </a:rPr>
              <a:t/>
            </a:r>
            <a:br>
              <a:rPr lang="ru-RU" sz="3000" dirty="0" smtClean="0">
                <a:solidFill>
                  <a:srgbClr val="FF0000"/>
                </a:solidFill>
              </a:rPr>
            </a:b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652762146"/>
              </p:ext>
            </p:extLst>
          </p:nvPr>
        </p:nvGraphicFramePr>
        <p:xfrm>
          <a:off x="364067" y="1752600"/>
          <a:ext cx="8466666" cy="4521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741847"/>
              </p:ext>
            </p:extLst>
          </p:nvPr>
        </p:nvGraphicFramePr>
        <p:xfrm>
          <a:off x="2421467" y="1811865"/>
          <a:ext cx="615526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253066"/>
                <a:gridCol w="1227667"/>
                <a:gridCol w="1354667"/>
                <a:gridCol w="1557866"/>
              </a:tblGrid>
              <a:tr h="728133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+mj-lt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Ожидаемое исполнение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за 2021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2022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     2023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2024</a:t>
                      </a:r>
                      <a:r>
                        <a:rPr lang="ru-RU" sz="1400" b="1" baseline="0" dirty="0" smtClean="0">
                          <a:latin typeface="+mj-lt"/>
                        </a:rPr>
                        <a:t>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994431"/>
              </p:ext>
            </p:extLst>
          </p:nvPr>
        </p:nvGraphicFramePr>
        <p:xfrm>
          <a:off x="2362201" y="2736428"/>
          <a:ext cx="6239933" cy="1115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132"/>
                <a:gridCol w="1202267"/>
                <a:gridCol w="1024467"/>
                <a:gridCol w="457200"/>
                <a:gridCol w="931333"/>
                <a:gridCol w="440267"/>
                <a:gridCol w="889000"/>
                <a:gridCol w="440267"/>
              </a:tblGrid>
              <a:tr h="379306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1 485,8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1 531,4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1 538,3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1 496,1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517,6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569,3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+mj-lt"/>
                          <a:sym typeface="Symbol"/>
                        </a:rPr>
                        <a:t>10,0%</a:t>
                      </a:r>
                      <a:endParaRPr lang="ru-RU" sz="11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580,8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08000" marR="90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  <a:sym typeface="Symbol"/>
                        </a:rPr>
                        <a:t>2,0%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597,8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90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  <a:sym typeface="Symbol"/>
                        </a:rPr>
                        <a:t>2,9%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92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968,2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</a:t>
                      </a:r>
                      <a:r>
                        <a:rPr lang="ru-RU" sz="8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962,1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957,5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898,3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04672"/>
              </p:ext>
            </p:extLst>
          </p:nvPr>
        </p:nvGraphicFramePr>
        <p:xfrm>
          <a:off x="2429933" y="436033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400"/>
                <a:gridCol w="1193800"/>
                <a:gridCol w="1583267"/>
                <a:gridCol w="1278467"/>
                <a:gridCol w="125306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1 505,3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1 574,5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1 574,2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1 533,2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16,7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</a:t>
                      </a:r>
                      <a:r>
                        <a:rPr lang="ru-RU" sz="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34,3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80912"/>
              </p:ext>
            </p:extLst>
          </p:nvPr>
        </p:nvGraphicFramePr>
        <p:xfrm>
          <a:off x="2404534" y="5748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799"/>
                <a:gridCol w="1143000"/>
                <a:gridCol w="1727200"/>
                <a:gridCol w="1278467"/>
                <a:gridCol w="113453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 19,5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   -43,1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-35,9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-37,1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46583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94895"/>
          </a:xfrm>
        </p:spPr>
        <p:txBody>
          <a:bodyPr anchor="ctr"/>
          <a:lstStyle/>
          <a:p>
            <a:pPr algn="ctr"/>
            <a:r>
              <a:rPr lang="ru-RU" sz="3200" dirty="0" smtClean="0"/>
              <a:t>Доходы бюджета</a:t>
            </a:r>
            <a:br>
              <a:rPr lang="ru-RU" sz="3200" dirty="0" smtClean="0"/>
            </a:br>
            <a:r>
              <a:rPr lang="ru-RU" sz="3200" dirty="0" smtClean="0"/>
              <a:t>Сланцевского муниципального района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05134652"/>
              </p:ext>
            </p:extLst>
          </p:nvPr>
        </p:nvGraphicFramePr>
        <p:xfrm>
          <a:off x="562163" y="2162349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4800" y="6248400"/>
            <a:ext cx="8534400" cy="457200"/>
          </a:xfrm>
        </p:spPr>
        <p:txBody>
          <a:bodyPr/>
          <a:lstStyle/>
          <a:p>
            <a:r>
              <a:rPr lang="ru-RU" smtClean="0">
                <a:solidFill>
                  <a:srgbClr val="FFFFFF"/>
                </a:solidFill>
              </a:rPr>
              <a:t>Бюджет Сланцевского муниципального района на 2022 год и на плановый период 2023 и 2024 годов</a:t>
            </a:r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9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60061805"/>
              </p:ext>
            </p:extLst>
          </p:nvPr>
        </p:nvGraphicFramePr>
        <p:xfrm>
          <a:off x="4678892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90446278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7813" y="6248400"/>
            <a:ext cx="8588375" cy="457200"/>
          </a:xfrm>
          <a:noFill/>
        </p:spPr>
        <p:txBody>
          <a:bodyPr/>
          <a:lstStyle>
            <a:lvl1pPr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00" smtClean="0">
                <a:solidFill>
                  <a:schemeClr val="tx1"/>
                </a:solidFill>
              </a:rPr>
              <a:t>Бюджет Сланцевского муниципального района на 2022 год и на плановый период 2023 и 2024 годов</a:t>
            </a:r>
            <a:endParaRPr lang="ru-RU" sz="1000" dirty="0" smtClean="0">
              <a:solidFill>
                <a:schemeClr val="tx1"/>
              </a:solidFill>
            </a:endParaRPr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649293"/>
            <a:ext cx="8153400" cy="939800"/>
          </a:xfrm>
        </p:spPr>
        <p:txBody>
          <a:bodyPr/>
          <a:lstStyle/>
          <a:p>
            <a:pPr algn="ctr" eaLnBrk="1" hangingPunct="1"/>
            <a:r>
              <a:rPr lang="ru-RU" sz="3000" dirty="0" smtClean="0"/>
              <a:t>Распределение расходной части бюджета Сланцевского муниципального района</a:t>
            </a:r>
            <a:br>
              <a:rPr lang="ru-RU" sz="3000" dirty="0" smtClean="0"/>
            </a:br>
            <a:r>
              <a:rPr lang="ru-RU" sz="3000" dirty="0" smtClean="0"/>
              <a:t>на 2022 год по отраслям</a:t>
            </a:r>
          </a:p>
        </p:txBody>
      </p:sp>
      <p:grpSp>
        <p:nvGrpSpPr>
          <p:cNvPr id="25604" name="Diagram 26"/>
          <p:cNvGrpSpPr>
            <a:grpSpLocks/>
          </p:cNvGrpSpPr>
          <p:nvPr/>
        </p:nvGrpSpPr>
        <p:grpSpPr bwMode="auto">
          <a:xfrm>
            <a:off x="649632" y="1608482"/>
            <a:ext cx="7811400" cy="4664973"/>
            <a:chOff x="1662" y="1221"/>
            <a:chExt cx="2548" cy="2651"/>
          </a:xfrm>
        </p:grpSpPr>
        <p:sp>
          <p:nvSpPr>
            <p:cNvPr id="3" name="_s546861"/>
            <p:cNvSpPr>
              <a:spLocks noChangeShapeType="1"/>
            </p:cNvSpPr>
            <p:nvPr/>
          </p:nvSpPr>
          <p:spPr bwMode="auto">
            <a:xfrm flipH="1" flipV="1">
              <a:off x="2470" y="1905"/>
              <a:ext cx="309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5" name="_s546860"/>
            <p:cNvSpPr>
              <a:spLocks noChangeArrowheads="1"/>
            </p:cNvSpPr>
            <p:nvPr/>
          </p:nvSpPr>
          <p:spPr bwMode="auto">
            <a:xfrm>
              <a:off x="2047" y="1422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Межбюджетные трансферты общего характера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166,6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6" name="_s546859"/>
            <p:cNvSpPr>
              <a:spLocks noChangeShapeType="1"/>
            </p:cNvSpPr>
            <p:nvPr/>
          </p:nvSpPr>
          <p:spPr bwMode="auto">
            <a:xfrm flipH="1" flipV="1">
              <a:off x="2182" y="2302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8" name="_s546857"/>
            <p:cNvSpPr>
              <a:spLocks noChangeShapeType="1"/>
            </p:cNvSpPr>
            <p:nvPr/>
          </p:nvSpPr>
          <p:spPr bwMode="auto">
            <a:xfrm flipH="1">
              <a:off x="2183" y="2629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0" name="_s546855"/>
            <p:cNvSpPr>
              <a:spLocks noChangeShapeType="1"/>
            </p:cNvSpPr>
            <p:nvPr/>
          </p:nvSpPr>
          <p:spPr bwMode="auto">
            <a:xfrm flipH="1">
              <a:off x="2471" y="2762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2" name="_s546853"/>
            <p:cNvSpPr>
              <a:spLocks noChangeShapeType="1"/>
            </p:cNvSpPr>
            <p:nvPr/>
          </p:nvSpPr>
          <p:spPr bwMode="auto">
            <a:xfrm>
              <a:off x="2937" y="2812"/>
              <a:ext cx="1" cy="527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4" name="_s546851"/>
            <p:cNvSpPr>
              <a:spLocks noChangeShapeType="1"/>
            </p:cNvSpPr>
            <p:nvPr/>
          </p:nvSpPr>
          <p:spPr bwMode="auto">
            <a:xfrm>
              <a:off x="3094" y="2761"/>
              <a:ext cx="309" cy="426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6" name="_s546863"/>
            <p:cNvSpPr>
              <a:spLocks noChangeShapeType="1"/>
            </p:cNvSpPr>
            <p:nvPr/>
          </p:nvSpPr>
          <p:spPr bwMode="auto">
            <a:xfrm>
              <a:off x="3190" y="2627"/>
              <a:ext cx="501" cy="161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8" name="_s546849"/>
            <p:cNvSpPr>
              <a:spLocks noChangeShapeType="1"/>
            </p:cNvSpPr>
            <p:nvPr/>
          </p:nvSpPr>
          <p:spPr bwMode="auto">
            <a:xfrm flipV="1">
              <a:off x="3189" y="2300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0" name="_s546847"/>
            <p:cNvSpPr>
              <a:spLocks noChangeShapeType="1"/>
            </p:cNvSpPr>
            <p:nvPr/>
          </p:nvSpPr>
          <p:spPr bwMode="auto">
            <a:xfrm flipV="1">
              <a:off x="3092" y="1904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2" name="_s546845"/>
            <p:cNvSpPr>
              <a:spLocks noChangeShapeType="1"/>
            </p:cNvSpPr>
            <p:nvPr/>
          </p:nvSpPr>
          <p:spPr bwMode="auto">
            <a:xfrm flipV="1">
              <a:off x="2936" y="1753"/>
              <a:ext cx="0" cy="52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3" name="_s546844"/>
            <p:cNvSpPr>
              <a:spLocks noChangeArrowheads="1"/>
            </p:cNvSpPr>
            <p:nvPr/>
          </p:nvSpPr>
          <p:spPr bwMode="auto">
            <a:xfrm>
              <a:off x="2670" y="1221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Общегосударст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-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венные вопросы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205,2 млн. руб</a:t>
              </a:r>
              <a:r>
                <a:rPr lang="ru-RU" sz="1600" dirty="0">
                  <a:solidFill>
                    <a:schemeClr val="accent4">
                      <a:lumMod val="10000"/>
                    </a:schemeClr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  <a:endParaRPr lang="ru-RU" sz="1400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4" name="_s546843"/>
            <p:cNvSpPr>
              <a:spLocks noChangeArrowheads="1"/>
            </p:cNvSpPr>
            <p:nvPr/>
          </p:nvSpPr>
          <p:spPr bwMode="auto">
            <a:xfrm>
              <a:off x="2670" y="2281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1 574,5</a:t>
              </a:r>
            </a:p>
            <a:p>
              <a:pPr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1" name="_s546858"/>
            <p:cNvSpPr>
              <a:spLocks noChangeArrowheads="1"/>
            </p:cNvSpPr>
            <p:nvPr/>
          </p:nvSpPr>
          <p:spPr bwMode="auto">
            <a:xfrm>
              <a:off x="1662" y="1987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Обслуживание  государственного и муниципального долга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0,1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2" name="_s546856"/>
            <p:cNvSpPr>
              <a:spLocks noChangeArrowheads="1"/>
            </p:cNvSpPr>
            <p:nvPr/>
          </p:nvSpPr>
          <p:spPr bwMode="auto">
            <a:xfrm>
              <a:off x="1662" y="2572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Физическая</a:t>
              </a:r>
              <a:b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</a:b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культура 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и спорт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44,2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3" name="_s546854"/>
            <p:cNvSpPr>
              <a:spLocks noChangeArrowheads="1"/>
            </p:cNvSpPr>
            <p:nvPr/>
          </p:nvSpPr>
          <p:spPr bwMode="auto">
            <a:xfrm>
              <a:off x="2047" y="3137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Социальная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политика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110,7 млн. руб.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_s546852"/>
            <p:cNvSpPr>
              <a:spLocks noChangeArrowheads="1"/>
            </p:cNvSpPr>
            <p:nvPr/>
          </p:nvSpPr>
          <p:spPr bwMode="auto">
            <a:xfrm>
              <a:off x="2673" y="3340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Культура 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55,2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5" name="_s546850"/>
            <p:cNvSpPr>
              <a:spLocks noChangeArrowheads="1"/>
            </p:cNvSpPr>
            <p:nvPr/>
          </p:nvSpPr>
          <p:spPr bwMode="auto">
            <a:xfrm>
              <a:off x="3293" y="3138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Образование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976,5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.,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или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62 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%</a:t>
              </a:r>
              <a:endParaRPr lang="ru-RU" sz="11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6" name="_s546862"/>
            <p:cNvSpPr>
              <a:spLocks noChangeArrowheads="1"/>
            </p:cNvSpPr>
            <p:nvPr/>
          </p:nvSpPr>
          <p:spPr bwMode="auto">
            <a:xfrm>
              <a:off x="3678" y="2573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ЖКХ</a:t>
              </a:r>
            </a:p>
            <a:p>
              <a:pPr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4,7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7" name="_s546848"/>
            <p:cNvSpPr>
              <a:spLocks noChangeArrowheads="1"/>
            </p:cNvSpPr>
            <p:nvPr/>
          </p:nvSpPr>
          <p:spPr bwMode="auto">
            <a:xfrm>
              <a:off x="3678" y="1988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Национальная 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экономика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10,1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_s546846"/>
            <p:cNvSpPr>
              <a:spLocks noChangeArrowheads="1"/>
            </p:cNvSpPr>
            <p:nvPr/>
          </p:nvSpPr>
          <p:spPr bwMode="auto">
            <a:xfrm>
              <a:off x="3293" y="1423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Национальная безопасность и правоохранительная деятельность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1,2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022760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7813" y="6248400"/>
            <a:ext cx="8588375" cy="457200"/>
          </a:xfrm>
          <a:noFill/>
        </p:spPr>
        <p:txBody>
          <a:bodyPr/>
          <a:lstStyle>
            <a:lvl1pPr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00" smtClean="0">
                <a:solidFill>
                  <a:schemeClr val="tx1"/>
                </a:solidFill>
              </a:rPr>
              <a:t>Бюджет Сланцевского муниципального района на 2022 год и на плановый период 2023 и 2024 годов</a:t>
            </a:r>
            <a:endParaRPr lang="ru-RU" sz="1000" dirty="0" smtClean="0">
              <a:solidFill>
                <a:schemeClr val="tx1"/>
              </a:solidFill>
            </a:endParaRPr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2233" y="632359"/>
            <a:ext cx="8153400" cy="939800"/>
          </a:xfrm>
        </p:spPr>
        <p:txBody>
          <a:bodyPr/>
          <a:lstStyle/>
          <a:p>
            <a:pPr algn="ctr" eaLnBrk="1" hangingPunct="1"/>
            <a:r>
              <a:rPr lang="ru-RU" sz="3000" dirty="0" smtClean="0"/>
              <a:t>Муниципальные программы</a:t>
            </a:r>
            <a:br>
              <a:rPr lang="ru-RU" sz="3000" dirty="0" smtClean="0"/>
            </a:br>
            <a:r>
              <a:rPr lang="ru-RU" sz="3000" dirty="0" smtClean="0"/>
              <a:t>Сланцевского муниципального района</a:t>
            </a:r>
            <a:br>
              <a:rPr lang="ru-RU" sz="3000" dirty="0" smtClean="0"/>
            </a:br>
            <a:r>
              <a:rPr lang="ru-RU" sz="3000" dirty="0" smtClean="0"/>
              <a:t>на 2022 год</a:t>
            </a:r>
          </a:p>
        </p:txBody>
      </p:sp>
      <p:grpSp>
        <p:nvGrpSpPr>
          <p:cNvPr id="25604" name="Diagram 26"/>
          <p:cNvGrpSpPr>
            <a:grpSpLocks/>
          </p:cNvGrpSpPr>
          <p:nvPr/>
        </p:nvGrpSpPr>
        <p:grpSpPr bwMode="auto">
          <a:xfrm>
            <a:off x="401313" y="1925872"/>
            <a:ext cx="8341766" cy="4239137"/>
            <a:chOff x="1581" y="1362"/>
            <a:chExt cx="2721" cy="2409"/>
          </a:xfrm>
        </p:grpSpPr>
        <p:sp>
          <p:nvSpPr>
            <p:cNvPr id="3" name="_s546861"/>
            <p:cNvSpPr>
              <a:spLocks noChangeShapeType="1"/>
            </p:cNvSpPr>
            <p:nvPr/>
          </p:nvSpPr>
          <p:spPr bwMode="auto">
            <a:xfrm flipH="1" flipV="1">
              <a:off x="2470" y="1905"/>
              <a:ext cx="309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5" name="_s546860"/>
            <p:cNvSpPr>
              <a:spLocks noChangeArrowheads="1"/>
            </p:cNvSpPr>
            <p:nvPr/>
          </p:nvSpPr>
          <p:spPr bwMode="auto">
            <a:xfrm>
              <a:off x="2146" y="1362"/>
              <a:ext cx="705" cy="573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Развитие культуры, спорта и молодежной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политики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101,4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6" name="_s546859"/>
            <p:cNvSpPr>
              <a:spLocks noChangeShapeType="1"/>
            </p:cNvSpPr>
            <p:nvPr/>
          </p:nvSpPr>
          <p:spPr bwMode="auto">
            <a:xfrm flipH="1" flipV="1">
              <a:off x="2182" y="2302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8" name="_s546857"/>
            <p:cNvSpPr>
              <a:spLocks noChangeShapeType="1"/>
            </p:cNvSpPr>
            <p:nvPr/>
          </p:nvSpPr>
          <p:spPr bwMode="auto">
            <a:xfrm flipH="1">
              <a:off x="2183" y="2629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0" name="_s546855"/>
            <p:cNvSpPr>
              <a:spLocks noChangeShapeType="1"/>
            </p:cNvSpPr>
            <p:nvPr/>
          </p:nvSpPr>
          <p:spPr bwMode="auto">
            <a:xfrm flipH="1">
              <a:off x="2471" y="2762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4" name="_s546851"/>
            <p:cNvSpPr>
              <a:spLocks noChangeShapeType="1"/>
            </p:cNvSpPr>
            <p:nvPr/>
          </p:nvSpPr>
          <p:spPr bwMode="auto">
            <a:xfrm>
              <a:off x="3094" y="2761"/>
              <a:ext cx="309" cy="426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6" name="_s546863"/>
            <p:cNvSpPr>
              <a:spLocks noChangeShapeType="1"/>
            </p:cNvSpPr>
            <p:nvPr/>
          </p:nvSpPr>
          <p:spPr bwMode="auto">
            <a:xfrm>
              <a:off x="3190" y="2627"/>
              <a:ext cx="501" cy="161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8" name="_s546849"/>
            <p:cNvSpPr>
              <a:spLocks noChangeShapeType="1"/>
            </p:cNvSpPr>
            <p:nvPr/>
          </p:nvSpPr>
          <p:spPr bwMode="auto">
            <a:xfrm flipV="1">
              <a:off x="3189" y="2300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0" name="_s546847"/>
            <p:cNvSpPr>
              <a:spLocks noChangeShapeType="1"/>
            </p:cNvSpPr>
            <p:nvPr/>
          </p:nvSpPr>
          <p:spPr bwMode="auto">
            <a:xfrm flipV="1">
              <a:off x="3092" y="1904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4" name="_s546843"/>
            <p:cNvSpPr>
              <a:spLocks noChangeArrowheads="1"/>
            </p:cNvSpPr>
            <p:nvPr/>
          </p:nvSpPr>
          <p:spPr bwMode="auto">
            <a:xfrm>
              <a:off x="2589" y="2281"/>
              <a:ext cx="705" cy="573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1 362,0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1" name="_s546858"/>
            <p:cNvSpPr>
              <a:spLocks noChangeArrowheads="1"/>
            </p:cNvSpPr>
            <p:nvPr/>
          </p:nvSpPr>
          <p:spPr bwMode="auto">
            <a:xfrm>
              <a:off x="1581" y="1972"/>
              <a:ext cx="705" cy="573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Укрепление общественного здоровья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0,1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2" name="_s546856"/>
            <p:cNvSpPr>
              <a:spLocks noChangeArrowheads="1"/>
            </p:cNvSpPr>
            <p:nvPr/>
          </p:nvSpPr>
          <p:spPr bwMode="auto">
            <a:xfrm>
              <a:off x="1581" y="2587"/>
              <a:ext cx="705" cy="573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 обеспечении разработки документов территориального планирования и </a:t>
              </a:r>
              <a:r>
                <a:rPr lang="ru-RU" sz="12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градострои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-тельного 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зонирования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1,0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3" name="_s546854"/>
            <p:cNvSpPr>
              <a:spLocks noChangeArrowheads="1"/>
            </p:cNvSpPr>
            <p:nvPr/>
          </p:nvSpPr>
          <p:spPr bwMode="auto">
            <a:xfrm>
              <a:off x="2146" y="3197"/>
              <a:ext cx="705" cy="573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Капитальный ремонт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и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строительство объектов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капитального 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строительства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3,8 млн. руб.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5" name="_s546850"/>
            <p:cNvSpPr>
              <a:spLocks noChangeArrowheads="1"/>
            </p:cNvSpPr>
            <p:nvPr/>
          </p:nvSpPr>
          <p:spPr bwMode="auto">
            <a:xfrm>
              <a:off x="3029" y="3198"/>
              <a:ext cx="705" cy="573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Управление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униципальными финансами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и 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муниципальным долгом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189,7 млн. руб.</a:t>
              </a:r>
              <a:endPara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</p:txBody>
        </p:sp>
        <p:sp>
          <p:nvSpPr>
            <p:cNvPr id="36" name="_s546862"/>
            <p:cNvSpPr>
              <a:spLocks noChangeArrowheads="1"/>
            </p:cNvSpPr>
            <p:nvPr/>
          </p:nvSpPr>
          <p:spPr bwMode="auto">
            <a:xfrm>
              <a:off x="3597" y="2588"/>
              <a:ext cx="705" cy="573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Развитие системы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защиты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прав потребителей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0,01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7" name="_s546848"/>
            <p:cNvSpPr>
              <a:spLocks noChangeArrowheads="1"/>
            </p:cNvSpPr>
            <p:nvPr/>
          </p:nvSpPr>
          <p:spPr bwMode="auto">
            <a:xfrm>
              <a:off x="3597" y="1973"/>
              <a:ext cx="705" cy="573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Развитие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образования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1 056,9 млн. руб.,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latin typeface="+mj-lt"/>
                </a:rPr>
                <a:t>или </a:t>
              </a:r>
              <a:r>
                <a:rPr lang="ru-RU" sz="1200" dirty="0" smtClean="0">
                  <a:solidFill>
                    <a:schemeClr val="bg1"/>
                  </a:solidFill>
                  <a:latin typeface="+mj-lt"/>
                </a:rPr>
                <a:t>78 %</a:t>
              </a:r>
              <a:endParaRPr lang="ru-RU" sz="1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_s546846"/>
            <p:cNvSpPr>
              <a:spLocks noChangeArrowheads="1"/>
            </p:cNvSpPr>
            <p:nvPr/>
          </p:nvSpPr>
          <p:spPr bwMode="auto">
            <a:xfrm>
              <a:off x="3029" y="1363"/>
              <a:ext cx="705" cy="573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Стимулирование экономической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активности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9,1 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922265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5781" y="2954867"/>
            <a:ext cx="8397657" cy="774873"/>
          </a:xfrm>
          <a:noFill/>
        </p:spPr>
        <p:txBody>
          <a:bodyPr anchor="ctr"/>
          <a:lstStyle/>
          <a:p>
            <a:r>
              <a:rPr lang="ru-RU" sz="3800" dirty="0" smtClean="0"/>
              <a:t>Спасибо за внимание!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49052766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theme/theme1.xml><?xml version="1.0" encoding="utf-8"?>
<a:theme xmlns:a="http://schemas.openxmlformats.org/drawingml/2006/main" name="Контрастный">
  <a:themeElements>
    <a:clrScheme name="Контрастный 4">
      <a:dk1>
        <a:srgbClr val="4D4D4D"/>
      </a:dk1>
      <a:lt1>
        <a:srgbClr val="FFFFFF"/>
      </a:lt1>
      <a:dk2>
        <a:srgbClr val="006699"/>
      </a:dk2>
      <a:lt2>
        <a:srgbClr val="CCECFF"/>
      </a:lt2>
      <a:accent1>
        <a:srgbClr val="339966"/>
      </a:accent1>
      <a:accent2>
        <a:srgbClr val="3366FF"/>
      </a:accent2>
      <a:accent3>
        <a:srgbClr val="AAB8CA"/>
      </a:accent3>
      <a:accent4>
        <a:srgbClr val="DADADA"/>
      </a:accent4>
      <a:accent5>
        <a:srgbClr val="ADCAB8"/>
      </a:accent5>
      <a:accent6>
        <a:srgbClr val="2D5CE7"/>
      </a:accent6>
      <a:hlink>
        <a:srgbClr val="33CCFF"/>
      </a:hlink>
      <a:folHlink>
        <a:srgbClr val="FFFFFF"/>
      </a:folHlink>
    </a:clrScheme>
    <a:fontScheme name="Контрастный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6600"/>
            </a:gs>
            <a:gs pos="100000">
              <a:srgbClr val="FFFF66"/>
            </a:gs>
          </a:gsLst>
          <a:lin ang="18900000" scaled="1"/>
        </a:gra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6600"/>
            </a:gs>
            <a:gs pos="100000">
              <a:srgbClr val="FFFF66"/>
            </a:gs>
          </a:gsLst>
          <a:lin ang="18900000" scaled="1"/>
        </a:gra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Контрастный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Communicating Bad News</Template>
  <TotalTime>6463</TotalTime>
  <Words>361</Words>
  <Application>Microsoft Office PowerPoint</Application>
  <PresentationFormat>Экран (4:3)</PresentationFormat>
  <Paragraphs>104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Контрастный</vt:lpstr>
      <vt:lpstr>Бюджет муниципального образования Сланцевский муниципальный район Ленинградской области</vt:lpstr>
      <vt:lpstr>Основные параметры бюджета Сланцевского муниципального района на 2022-2024 годы, млн. руб.  </vt:lpstr>
      <vt:lpstr>Доходы бюджета Сланцевского муниципального района</vt:lpstr>
      <vt:lpstr>Распределение расходной части бюджета Сланцевского муниципального района на 2022 год по отраслям</vt:lpstr>
      <vt:lpstr>Муниципальные программы Сланцевского муниципального района на 2022 год</vt:lpstr>
      <vt:lpstr>Спасибо за внимание!</vt:lpstr>
    </vt:vector>
  </TitlesOfParts>
  <Company>финансы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Бакашова</dc:creator>
  <cp:lastModifiedBy>Бакашова Екатерина В.</cp:lastModifiedBy>
  <cp:revision>372</cp:revision>
  <cp:lastPrinted>2021-11-17T09:30:13Z</cp:lastPrinted>
  <dcterms:created xsi:type="dcterms:W3CDTF">2008-10-07T04:34:15Z</dcterms:created>
  <dcterms:modified xsi:type="dcterms:W3CDTF">2021-11-17T12:18:43Z</dcterms:modified>
</cp:coreProperties>
</file>