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258" r:id="rId3"/>
    <p:sldId id="257" r:id="rId4"/>
    <p:sldId id="259" r:id="rId5"/>
    <p:sldId id="261" r:id="rId6"/>
    <p:sldId id="264" r:id="rId7"/>
    <p:sldId id="262" r:id="rId8"/>
    <p:sldId id="263" r:id="rId9"/>
    <p:sldId id="265" r:id="rId10"/>
    <p:sldId id="266" r:id="rId11"/>
    <p:sldId id="269" r:id="rId12"/>
    <p:sldId id="268" r:id="rId13"/>
    <p:sldId id="273" r:id="rId14"/>
    <p:sldId id="270" r:id="rId15"/>
    <p:sldId id="271" r:id="rId16"/>
    <p:sldId id="275" r:id="rId17"/>
    <p:sldId id="272" r:id="rId18"/>
    <p:sldId id="278" r:id="rId19"/>
    <p:sldId id="267" r:id="rId20"/>
    <p:sldId id="280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E3C54-3211-42DA-B1C4-45F06D097C2C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60D64-3F3E-4407-BF3E-FBD448E2C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40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2A3F3EE-2494-45D4-966A-1E7B67CD0B55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DA2ADC5-1DE5-420A-B1F1-E64023DF622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Использование электронного банка  заданий  для  оценки  функциональной  грамотности https://fg.resh.edu.ru/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биологии МОУ «СОШ №3»</a:t>
            </a:r>
          </a:p>
          <a:p>
            <a:r>
              <a:rPr lang="ru-RU" dirty="0" smtClean="0"/>
              <a:t>Романова Т.А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94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28343"/>
            <a:ext cx="77768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3.4. Уровень сложности задания (распределение заданий по отдельным уровням)</a:t>
            </a:r>
          </a:p>
          <a:p>
            <a:r>
              <a:rPr lang="ru-RU" sz="2400" dirty="0"/>
              <a:t>В работу входят задания трех уровней сложности: низкий, средний, высокий. </a:t>
            </a:r>
          </a:p>
          <a:p>
            <a:endParaRPr lang="ru-RU" sz="2400" dirty="0"/>
          </a:p>
          <a:p>
            <a:pPr algn="r"/>
            <a:r>
              <a:rPr lang="ru-RU" sz="2400" dirty="0"/>
              <a:t>Таблица 4</a:t>
            </a:r>
          </a:p>
          <a:p>
            <a:r>
              <a:rPr lang="ru-RU" sz="2400" dirty="0"/>
              <a:t>Распределение заданий по уровням сложности</a:t>
            </a:r>
          </a:p>
          <a:p>
            <a:r>
              <a:rPr lang="ru-RU" sz="2400" dirty="0"/>
              <a:t>Уровень сложности	</a:t>
            </a:r>
            <a:r>
              <a:rPr lang="ru-RU" sz="2400" dirty="0" smtClean="0"/>
              <a:t>            Число </a:t>
            </a:r>
            <a:r>
              <a:rPr lang="ru-RU" sz="2400" dirty="0"/>
              <a:t>заданий в работе </a:t>
            </a:r>
          </a:p>
          <a:p>
            <a:r>
              <a:rPr lang="ru-RU" sz="2400" dirty="0"/>
              <a:t>	</a:t>
            </a:r>
            <a:r>
              <a:rPr lang="ru-RU" sz="2400" dirty="0" smtClean="0"/>
              <a:t>                                    Вариант </a:t>
            </a:r>
            <a:r>
              <a:rPr lang="ru-RU" sz="2400" dirty="0"/>
              <a:t>1	Вариант 2</a:t>
            </a:r>
          </a:p>
          <a:p>
            <a:r>
              <a:rPr lang="ru-RU" sz="2400" dirty="0"/>
              <a:t>Низкий	</a:t>
            </a:r>
            <a:r>
              <a:rPr lang="ru-RU" sz="2400" dirty="0" smtClean="0"/>
              <a:t>                                 5</a:t>
            </a:r>
            <a:r>
              <a:rPr lang="ru-RU" sz="2400" dirty="0"/>
              <a:t>	</a:t>
            </a:r>
            <a:r>
              <a:rPr lang="ru-RU" sz="2400" dirty="0" smtClean="0"/>
              <a:t>                          4</a:t>
            </a:r>
            <a:endParaRPr lang="ru-RU" sz="2400" dirty="0"/>
          </a:p>
          <a:p>
            <a:r>
              <a:rPr lang="ru-RU" sz="2400" dirty="0" smtClean="0"/>
              <a:t>Средний                                          7</a:t>
            </a:r>
            <a:r>
              <a:rPr lang="ru-RU" sz="2400" dirty="0"/>
              <a:t>	</a:t>
            </a:r>
            <a:r>
              <a:rPr lang="ru-RU" sz="2400" dirty="0" smtClean="0"/>
              <a:t>                         8</a:t>
            </a:r>
            <a:endParaRPr lang="ru-RU" sz="2400" dirty="0"/>
          </a:p>
          <a:p>
            <a:r>
              <a:rPr lang="ru-RU" sz="2400" dirty="0"/>
              <a:t>Высокий	</a:t>
            </a:r>
            <a:r>
              <a:rPr lang="ru-RU" sz="2400" dirty="0" smtClean="0"/>
              <a:t>                                 4</a:t>
            </a:r>
            <a:r>
              <a:rPr lang="ru-RU" sz="2400" dirty="0"/>
              <a:t>	</a:t>
            </a:r>
            <a:r>
              <a:rPr lang="ru-RU" sz="2400" dirty="0" smtClean="0"/>
              <a:t>                          3</a:t>
            </a:r>
            <a:endParaRPr lang="ru-RU" sz="2400" dirty="0"/>
          </a:p>
          <a:p>
            <a:r>
              <a:rPr lang="ru-RU" sz="2400" dirty="0"/>
              <a:t>Итого	</a:t>
            </a:r>
            <a:r>
              <a:rPr lang="ru-RU" sz="2400" dirty="0" smtClean="0"/>
              <a:t>                                             16</a:t>
            </a:r>
            <a:r>
              <a:rPr lang="ru-RU" sz="2400" dirty="0"/>
              <a:t>	</a:t>
            </a:r>
            <a:r>
              <a:rPr lang="ru-RU" sz="2400" dirty="0" smtClean="0"/>
              <a:t>                           15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05342"/>
            <a:ext cx="792088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Распределение заданий по типам</a:t>
            </a:r>
          </a:p>
          <a:p>
            <a:r>
              <a:rPr lang="ru-RU" sz="2000" dirty="0"/>
              <a:t>Типы заданий	</a:t>
            </a:r>
            <a:r>
              <a:rPr lang="ru-RU" sz="2000" dirty="0" smtClean="0"/>
              <a:t>                                                              Число </a:t>
            </a:r>
            <a:r>
              <a:rPr lang="ru-RU" sz="2000" dirty="0"/>
              <a:t>заданий в работе </a:t>
            </a:r>
          </a:p>
          <a:p>
            <a:r>
              <a:rPr lang="ru-RU" sz="2000" dirty="0"/>
              <a:t>	</a:t>
            </a:r>
            <a:r>
              <a:rPr lang="ru-RU" sz="2000" dirty="0" smtClean="0"/>
              <a:t>                                                                 Вариант </a:t>
            </a:r>
            <a:r>
              <a:rPr lang="ru-RU" sz="2000" dirty="0"/>
              <a:t>1	Вариант 2</a:t>
            </a:r>
          </a:p>
          <a:p>
            <a:r>
              <a:rPr lang="ru-RU" sz="2000" dirty="0"/>
              <a:t>С выбором одного верного ответа	</a:t>
            </a:r>
            <a:r>
              <a:rPr lang="ru-RU" sz="2000" dirty="0" smtClean="0"/>
              <a:t>                4</a:t>
            </a:r>
            <a:r>
              <a:rPr lang="ru-RU" sz="2000" dirty="0"/>
              <a:t>	</a:t>
            </a:r>
            <a:r>
              <a:rPr lang="ru-RU" sz="2000" dirty="0" smtClean="0"/>
              <a:t>           4              </a:t>
            </a:r>
            <a:endParaRPr lang="ru-RU" sz="2000" dirty="0"/>
          </a:p>
          <a:p>
            <a:r>
              <a:rPr lang="ru-RU" sz="2000" dirty="0"/>
              <a:t>С выбором нескольких верных ответов	</a:t>
            </a:r>
            <a:r>
              <a:rPr lang="ru-RU" sz="2000" dirty="0" smtClean="0"/>
              <a:t>                3</a:t>
            </a:r>
            <a:r>
              <a:rPr lang="ru-RU" sz="2000" dirty="0"/>
              <a:t>	</a:t>
            </a:r>
            <a:r>
              <a:rPr lang="ru-RU" sz="2000" dirty="0" smtClean="0"/>
              <a:t>            4                 </a:t>
            </a:r>
            <a:endParaRPr lang="ru-RU" sz="2000" dirty="0"/>
          </a:p>
          <a:p>
            <a:r>
              <a:rPr lang="ru-RU" sz="2000" dirty="0"/>
              <a:t>С кратким ответом	</a:t>
            </a:r>
            <a:r>
              <a:rPr lang="ru-RU" sz="2000" dirty="0" smtClean="0"/>
              <a:t>                                                 1</a:t>
            </a:r>
            <a:r>
              <a:rPr lang="ru-RU" sz="2000" dirty="0"/>
              <a:t>	</a:t>
            </a:r>
          </a:p>
          <a:p>
            <a:r>
              <a:rPr lang="ru-RU" sz="2000" dirty="0"/>
              <a:t>С развернутым ответом	</a:t>
            </a:r>
            <a:r>
              <a:rPr lang="ru-RU" sz="2000" dirty="0" smtClean="0"/>
              <a:t>                                                 7</a:t>
            </a:r>
            <a:r>
              <a:rPr lang="ru-RU" sz="2000" dirty="0"/>
              <a:t>	</a:t>
            </a:r>
            <a:r>
              <a:rPr lang="ru-RU" sz="2000" dirty="0" smtClean="0"/>
              <a:t>          6</a:t>
            </a:r>
            <a:endParaRPr lang="ru-RU" sz="2000" dirty="0"/>
          </a:p>
          <a:p>
            <a:r>
              <a:rPr lang="ru-RU" sz="2000" dirty="0"/>
              <a:t>С выбором ответа и пояснением к нему	</a:t>
            </a:r>
            <a:r>
              <a:rPr lang="ru-RU" sz="2000" dirty="0" smtClean="0"/>
              <a:t>                1</a:t>
            </a:r>
            <a:r>
              <a:rPr lang="ru-RU" sz="2000" dirty="0"/>
              <a:t>	</a:t>
            </a:r>
          </a:p>
          <a:p>
            <a:r>
              <a:rPr lang="ru-RU" sz="2000" dirty="0"/>
              <a:t>На установление соответствия		</a:t>
            </a:r>
            <a:r>
              <a:rPr lang="ru-RU" sz="2000" dirty="0" smtClean="0"/>
              <a:t>                                               1</a:t>
            </a:r>
            <a:endParaRPr lang="ru-RU" sz="2000" dirty="0"/>
          </a:p>
          <a:p>
            <a:r>
              <a:rPr lang="ru-RU" sz="2000" dirty="0"/>
              <a:t>Итого	</a:t>
            </a:r>
            <a:r>
              <a:rPr lang="ru-RU" sz="2000" dirty="0" smtClean="0"/>
              <a:t>                                                                                  16</a:t>
            </a:r>
            <a:r>
              <a:rPr lang="ru-RU" sz="2000" dirty="0"/>
              <a:t>	</a:t>
            </a:r>
            <a:r>
              <a:rPr lang="ru-RU" sz="2000" dirty="0" smtClean="0"/>
              <a:t>         15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86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720840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 результатам выполнения диагностической работы на основе суммарного балла, полученного учащимся за выполнение всех заданий, условно определяется уровень </a:t>
            </a:r>
            <a:r>
              <a:rPr lang="ru-RU" sz="2400" dirty="0" err="1"/>
              <a:t>сформированности</a:t>
            </a:r>
            <a:r>
              <a:rPr lang="ru-RU" sz="2400" dirty="0"/>
              <a:t> естественнонаучной грамотности:</a:t>
            </a:r>
          </a:p>
          <a:p>
            <a:r>
              <a:rPr lang="ru-RU" sz="2400" dirty="0"/>
              <a:t>	Недостаточный: от 0 до 3 баллов</a:t>
            </a:r>
          </a:p>
          <a:p>
            <a:r>
              <a:rPr lang="ru-RU" sz="2400" dirty="0"/>
              <a:t>	Низкий: от 4 до 10 баллов</a:t>
            </a:r>
          </a:p>
          <a:p>
            <a:r>
              <a:rPr lang="ru-RU" sz="2400" dirty="0"/>
              <a:t>	Средний: от 11 до 15 баллов</a:t>
            </a:r>
          </a:p>
          <a:p>
            <a:r>
              <a:rPr lang="ru-RU" sz="2400" dirty="0"/>
              <a:t>	Повышенный: от 16 до 19 баллов</a:t>
            </a:r>
          </a:p>
          <a:p>
            <a:r>
              <a:rPr lang="ru-RU" sz="2400" dirty="0"/>
              <a:t>	Высокий:  от 20 до 23 баллов (вариант 1) и от 20 до 22 баллов (вариант 2)</a:t>
            </a:r>
          </a:p>
        </p:txBody>
      </p:sp>
    </p:spTree>
    <p:extLst>
      <p:ext uri="{BB962C8B-B14F-4D97-AF65-F5344CB8AC3E}">
        <p14:creationId xmlns:p14="http://schemas.microsoft.com/office/powerpoint/2010/main" val="19200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412776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Задание 1. «Открытие вирусов» (1 из 5) </a:t>
            </a:r>
          </a:p>
          <a:p>
            <a:r>
              <a:rPr lang="ru-RU" sz="2400" dirty="0"/>
              <a:t>Характеристики задания:</a:t>
            </a:r>
          </a:p>
          <a:p>
            <a:r>
              <a:rPr lang="ru-RU" sz="2400" dirty="0"/>
              <a:t>•	Содержательная область оценки: живые системы</a:t>
            </a:r>
          </a:p>
          <a:p>
            <a:r>
              <a:rPr lang="ru-RU" sz="2400" dirty="0"/>
              <a:t>•	</a:t>
            </a:r>
            <a:r>
              <a:rPr lang="ru-RU" sz="2400" dirty="0" err="1"/>
              <a:t>Компетентностная</a:t>
            </a:r>
            <a:r>
              <a:rPr lang="ru-RU" sz="2400" dirty="0"/>
              <a:t> область оценки: Применение естественнонаучных методов исследования</a:t>
            </a:r>
          </a:p>
          <a:p>
            <a:r>
              <a:rPr lang="ru-RU" sz="2400" dirty="0"/>
              <a:t>•	Контекст: глобальный</a:t>
            </a:r>
          </a:p>
          <a:p>
            <a:r>
              <a:rPr lang="ru-RU" sz="2400" dirty="0"/>
              <a:t>•	Уровень сложности: средний</a:t>
            </a:r>
          </a:p>
          <a:p>
            <a:r>
              <a:rPr lang="ru-RU" sz="2400" dirty="0"/>
              <a:t>•	Формат ответа: задание с развернутым ответом</a:t>
            </a:r>
          </a:p>
          <a:p>
            <a:r>
              <a:rPr lang="ru-RU" sz="2400" dirty="0"/>
              <a:t>•	Объект оценки: умение распознавать и формулировать цель данного исследования </a:t>
            </a:r>
          </a:p>
          <a:p>
            <a:r>
              <a:rPr lang="ru-RU" sz="2400" dirty="0"/>
              <a:t>•	Тип знания: процедурное</a:t>
            </a:r>
          </a:p>
        </p:txBody>
      </p:sp>
    </p:spTree>
    <p:extLst>
      <p:ext uri="{BB962C8B-B14F-4D97-AF65-F5344CB8AC3E}">
        <p14:creationId xmlns:p14="http://schemas.microsoft.com/office/powerpoint/2010/main" val="40704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413338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Воспользуйтесь текстом, расположенным справа. Запишите свой ответ на вопрос</a:t>
            </a:r>
          </a:p>
          <a:p>
            <a:endParaRPr lang="ru-RU" sz="3200" dirty="0"/>
          </a:p>
          <a:p>
            <a:r>
              <a:rPr lang="ru-RU" sz="3200" dirty="0"/>
              <a:t>С какой целью Д. И. Ивановский пропускал сок от растёртых листьев табака через бактериальный фильтр?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827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175" y="476672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конце 19 века молодой российский учёный Дмитрий Иосифович Ивановский изучал так называемую мозаичную болезнь растений табака. Он растирал в фарфоровой ступке листья, поражённые болезнью, и пропускал образовавшийся сок через бактериальный фильтр. В фильтре имелись мельчайшие поры, через которые не проходили бактерии. Полученный фильтрат наносили на листья здоровых растений табака.</a:t>
            </a:r>
          </a:p>
          <a:p>
            <a:endParaRPr lang="ru-RU" dirty="0"/>
          </a:p>
          <a:p>
            <a:r>
              <a:rPr lang="ru-RU" dirty="0"/>
              <a:t>Через некоторое время на этих листьях появлялись обесцвеченные участки (см. рисунок). Листья исследовались под световым микроскопом, бактерий там не было, но мозаичная болезнь поражала растения.</a:t>
            </a:r>
          </a:p>
          <a:p>
            <a:endParaRPr lang="ru-RU" dirty="0"/>
          </a:p>
          <a:p>
            <a:r>
              <a:rPr lang="ru-RU" dirty="0"/>
              <a:t>В результате Д. И. Ивановский предположил, что возбудителями болезни являются неизвестные до сих пор частицы, которые он назвал </a:t>
            </a:r>
            <a:r>
              <a:rPr lang="ru-RU" dirty="0" err="1"/>
              <a:t>небактериальными</a:t>
            </a:r>
            <a:r>
              <a:rPr lang="ru-RU" dirty="0"/>
              <a:t> патогенами или «фильтрующимися» бактериями. Впоследствии эти частицы были названы вирусами, и Д. И. Ивановский стал их первооткрывателем.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941168"/>
            <a:ext cx="21812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26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967335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Оцените ответ:</a:t>
            </a:r>
          </a:p>
          <a:p>
            <a:r>
              <a:rPr lang="ru-RU" sz="3600" dirty="0" smtClean="0"/>
              <a:t>Чтобы </a:t>
            </a:r>
            <a:r>
              <a:rPr lang="ru-RU" sz="3600" dirty="0"/>
              <a:t>в последствии получить фильтрат для нанесения на листья здоровых растений табака.</a:t>
            </a:r>
          </a:p>
        </p:txBody>
      </p:sp>
    </p:spTree>
    <p:extLst>
      <p:ext uri="{BB962C8B-B14F-4D97-AF65-F5344CB8AC3E}">
        <p14:creationId xmlns:p14="http://schemas.microsoft.com/office/powerpoint/2010/main" val="365593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43841"/>
            <a:ext cx="813690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Система оценивания</a:t>
            </a:r>
          </a:p>
          <a:p>
            <a:r>
              <a:rPr lang="ru-RU" sz="2400" dirty="0"/>
              <a:t>Баллы	Содержание критерия</a:t>
            </a:r>
          </a:p>
          <a:p>
            <a:r>
              <a:rPr lang="ru-RU" sz="2400" dirty="0"/>
              <a:t>2	Говорится, что цель – очистить сок (порошок) из больных листьев табака от предполагаемых бактерий </a:t>
            </a:r>
          </a:p>
          <a:p>
            <a:r>
              <a:rPr lang="ru-RU" sz="2400" dirty="0"/>
              <a:t>ИЛИ</a:t>
            </a:r>
          </a:p>
          <a:p>
            <a:r>
              <a:rPr lang="ru-RU" sz="2400" dirty="0"/>
              <a:t>Цель – проверить, заболеют ли листья табака, если бактерий нет</a:t>
            </a:r>
          </a:p>
          <a:p>
            <a:r>
              <a:rPr lang="ru-RU" sz="2400" dirty="0"/>
              <a:t>1	Цель – отсеять бактерии из сока (не сказано, что сок из больных листьев)</a:t>
            </a:r>
          </a:p>
          <a:p>
            <a:r>
              <a:rPr lang="ru-RU" sz="2400" dirty="0"/>
              <a:t>0	Другие ответы, в том числе ответы типа: сделать сок чистым; профильтровать сок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8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 txBox="1">
            <a:spLocks/>
          </p:cNvSpPr>
          <p:nvPr/>
        </p:nvSpPr>
        <p:spPr>
          <a:xfrm>
            <a:off x="1331640" y="1437449"/>
            <a:ext cx="6453459" cy="40737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smtClean="0"/>
              <a:t>Каждая тема включает в себя несколько вопросов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66223"/>
              </p:ext>
            </p:extLst>
          </p:nvPr>
        </p:nvGraphicFramePr>
        <p:xfrm>
          <a:off x="467544" y="2636912"/>
          <a:ext cx="8352928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6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7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69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Часть 1. Естественнонаучная грамотность  (16 заданий)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9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«Открытие вирусов»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Умение распознавать и формулировать цель данного исследования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Задание с развернутым ответом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Умение анализировать, интерпретировать данные и делать соответствующие выводы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Задание с выбором нескольких вариантов ответа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Умение выдвигать объяснительные гипотезы и предлагать или оценивать способы их проверки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Задание с выбором ответа и пояснением к нему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Умение применить соответствующие естественнонаучные знания для объяснения явления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Задание с развернутым ответом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3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Умение применить соответствующие естественнонаучные знания для объяснения явления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Задание с выбором одного верного ответа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за КЗ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8" marR="52868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1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Найти время, чтобы быть экспертом и работы проверять.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Минус  этой работы в сравнении с РЭШ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336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Повысить качество образования и войти в десятку  стран</a:t>
            </a:r>
            <a:r>
              <a:rPr lang="ru-RU" sz="4800" dirty="0"/>
              <a:t> </a:t>
            </a:r>
            <a:r>
              <a:rPr lang="ru-RU" sz="4800" dirty="0" smtClean="0"/>
              <a:t>с хорошими показателями.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4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484784"/>
            <a:ext cx="7772400" cy="4320480"/>
          </a:xfrm>
        </p:spPr>
        <p:txBody>
          <a:bodyPr>
            <a:normAutofit/>
          </a:bodyPr>
          <a:lstStyle/>
          <a:p>
            <a:r>
              <a:rPr lang="ru-RU" dirty="0" smtClean="0"/>
              <a:t>1.Работать  можно и нужно.</a:t>
            </a:r>
            <a:br>
              <a:rPr lang="ru-RU" dirty="0" smtClean="0"/>
            </a:br>
            <a:r>
              <a:rPr lang="ru-RU" dirty="0" smtClean="0"/>
              <a:t>2.Прорешать все варианты, чтобы </a:t>
            </a:r>
            <a:r>
              <a:rPr lang="ru-RU" smtClean="0"/>
              <a:t>увидеть  результаты.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5"/>
            <a:ext cx="6417734" cy="100811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Выводы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713391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9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4000" dirty="0" smtClean="0"/>
              <a:t>1.Формирование функциональной естественнонаучной грамотности.</a:t>
            </a:r>
          </a:p>
          <a:p>
            <a:r>
              <a:rPr lang="ru-RU" sz="4000" dirty="0" smtClean="0"/>
              <a:t>2.Сделать образование </a:t>
            </a:r>
            <a:r>
              <a:rPr lang="ru-RU" sz="4000" dirty="0" err="1" smtClean="0"/>
              <a:t>конкурентноспособным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11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Мониторинг проводится по основным направлениям функциональной грамотности: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Читательская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Математическая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Финансовая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Естественнонаучная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Глобальные  компетенции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Креативное мышление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Международный проект </a:t>
            </a:r>
            <a:r>
              <a:rPr lang="en-US" dirty="0" smtClean="0"/>
              <a:t>Pisa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5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82341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разрабатываемом российском мониторинге функциональной грамотности естественнонаучная грамотность понимается так же, как и в  исследовании PISA. Согласно PISA  естественнонаучную грамотность определяют три основные компетенции:</a:t>
            </a:r>
          </a:p>
          <a:p>
            <a:r>
              <a:rPr lang="ru-RU" sz="2400" dirty="0"/>
              <a:t>	научное объяснение явлений;</a:t>
            </a:r>
          </a:p>
          <a:p>
            <a:r>
              <a:rPr lang="ru-RU" sz="2400" dirty="0"/>
              <a:t>	применение естественнонаучных методов исследования;</a:t>
            </a:r>
          </a:p>
          <a:p>
            <a:r>
              <a:rPr lang="ru-RU" sz="2400" dirty="0"/>
              <a:t>	интерпретация данных и использование научных доказательств для получения выводов. </a:t>
            </a:r>
          </a:p>
        </p:txBody>
      </p:sp>
    </p:spTree>
    <p:extLst>
      <p:ext uri="{BB962C8B-B14F-4D97-AF65-F5344CB8AC3E}">
        <p14:creationId xmlns:p14="http://schemas.microsoft.com/office/powerpoint/2010/main" val="255633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582340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Основа организации оценки ЕГ включает три структурных компонента: </a:t>
            </a:r>
          </a:p>
          <a:p>
            <a:r>
              <a:rPr lang="ru-RU" sz="2400" dirty="0"/>
              <a:t>	контекст, в котором представлена проблема;</a:t>
            </a:r>
          </a:p>
          <a:p>
            <a:r>
              <a:rPr lang="ru-RU" sz="2400" dirty="0"/>
              <a:t>	содержание естественнонаучного образования, которое используется в заданиях;</a:t>
            </a:r>
          </a:p>
          <a:p>
            <a:r>
              <a:rPr lang="ru-RU" sz="2400" dirty="0"/>
              <a:t>	</a:t>
            </a:r>
            <a:r>
              <a:rPr lang="ru-RU" sz="2400" dirty="0" err="1"/>
              <a:t>компетентностная</a:t>
            </a:r>
            <a:r>
              <a:rPr lang="ru-RU" sz="2400" dirty="0"/>
              <a:t> область, необходимая для того, чтобы связать контекст, в котором представлена проблема, с естественнонаучным содержанием, необходимым для её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34067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43841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Содержательная область оценки (распределение заданий и баллов по отдельным областям)</a:t>
            </a:r>
          </a:p>
          <a:p>
            <a:r>
              <a:rPr lang="ru-RU" sz="2400" dirty="0"/>
              <a:t>Таблица 1</a:t>
            </a:r>
          </a:p>
          <a:p>
            <a:r>
              <a:rPr lang="ru-RU" sz="2400" dirty="0"/>
              <a:t>Примерное распределение заданий по содержательным областям</a:t>
            </a:r>
          </a:p>
          <a:p>
            <a:r>
              <a:rPr lang="ru-RU" sz="2400" dirty="0"/>
              <a:t>Содержательная область	Число заданий в работе</a:t>
            </a:r>
          </a:p>
          <a:p>
            <a:r>
              <a:rPr lang="ru-RU" sz="2400" dirty="0"/>
              <a:t>	</a:t>
            </a:r>
            <a:r>
              <a:rPr lang="ru-RU" sz="2400" dirty="0" smtClean="0"/>
              <a:t>                                     Вариант </a:t>
            </a:r>
            <a:r>
              <a:rPr lang="ru-RU" sz="2400" dirty="0"/>
              <a:t>1	</a:t>
            </a:r>
            <a:r>
              <a:rPr lang="ru-RU" sz="2400" dirty="0" smtClean="0"/>
              <a:t> Вариант </a:t>
            </a:r>
            <a:r>
              <a:rPr lang="ru-RU" sz="2400" dirty="0"/>
              <a:t>2</a:t>
            </a:r>
          </a:p>
          <a:p>
            <a:r>
              <a:rPr lang="ru-RU" sz="2400" dirty="0"/>
              <a:t>Живые системы	</a:t>
            </a:r>
            <a:r>
              <a:rPr lang="ru-RU" sz="2400" dirty="0" smtClean="0"/>
              <a:t>                  5</a:t>
            </a:r>
            <a:r>
              <a:rPr lang="ru-RU" sz="2400" dirty="0"/>
              <a:t>	</a:t>
            </a:r>
            <a:r>
              <a:rPr lang="ru-RU" sz="2400" dirty="0" smtClean="0"/>
              <a:t>                    6</a:t>
            </a:r>
            <a:endParaRPr lang="ru-RU" sz="2400" dirty="0"/>
          </a:p>
          <a:p>
            <a:r>
              <a:rPr lang="ru-RU" sz="2400" dirty="0"/>
              <a:t>Физические системы	</a:t>
            </a:r>
            <a:r>
              <a:rPr lang="ru-RU" sz="2400" dirty="0" smtClean="0"/>
              <a:t>    11</a:t>
            </a:r>
            <a:r>
              <a:rPr lang="ru-RU" sz="2400" dirty="0"/>
              <a:t>	</a:t>
            </a:r>
            <a:r>
              <a:rPr lang="ru-RU" sz="2400" dirty="0" smtClean="0"/>
              <a:t>                    8</a:t>
            </a:r>
            <a:endParaRPr lang="ru-RU" sz="2400" dirty="0"/>
          </a:p>
          <a:p>
            <a:r>
              <a:rPr lang="ru-RU" sz="2400" dirty="0"/>
              <a:t>Науки о Земле и Вселенной		</a:t>
            </a:r>
            <a:r>
              <a:rPr lang="ru-RU" sz="2400" dirty="0" smtClean="0"/>
              <a:t>        1</a:t>
            </a:r>
            <a:endParaRPr lang="ru-RU" sz="2400" dirty="0"/>
          </a:p>
          <a:p>
            <a:r>
              <a:rPr lang="ru-RU" sz="2400" dirty="0"/>
              <a:t>Итого	</a:t>
            </a:r>
            <a:r>
              <a:rPr lang="ru-RU" sz="2400" dirty="0" smtClean="0"/>
              <a:t>                                              16</a:t>
            </a:r>
            <a:r>
              <a:rPr lang="ru-RU" sz="2400" dirty="0"/>
              <a:t>	</a:t>
            </a:r>
            <a:r>
              <a:rPr lang="ru-RU" sz="2400" dirty="0" smtClean="0"/>
              <a:t>                    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69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66181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. </a:t>
            </a:r>
            <a:r>
              <a:rPr lang="ru-RU" sz="2400" dirty="0" err="1"/>
              <a:t>Компетентностная</a:t>
            </a:r>
            <a:r>
              <a:rPr lang="ru-RU" sz="2400" dirty="0"/>
              <a:t> область оценки (распределение заданий и баллов по отдельным </a:t>
            </a:r>
            <a:r>
              <a:rPr lang="ru-RU" sz="2400" dirty="0" err="1"/>
              <a:t>компетентностным</a:t>
            </a:r>
            <a:r>
              <a:rPr lang="ru-RU" sz="2400" dirty="0"/>
              <a:t> областям)</a:t>
            </a:r>
          </a:p>
          <a:p>
            <a:pPr algn="r"/>
            <a:r>
              <a:rPr lang="ru-RU" sz="2400" dirty="0"/>
              <a:t>Таблица 2 </a:t>
            </a:r>
          </a:p>
          <a:p>
            <a:r>
              <a:rPr lang="ru-RU" sz="2400" dirty="0"/>
              <a:t>Распределение заданий по </a:t>
            </a:r>
            <a:r>
              <a:rPr lang="ru-RU" sz="2400" dirty="0" err="1"/>
              <a:t>компетентностным</a:t>
            </a:r>
            <a:r>
              <a:rPr lang="ru-RU" sz="2400" dirty="0"/>
              <a:t> областям</a:t>
            </a:r>
          </a:p>
          <a:p>
            <a:r>
              <a:rPr lang="ru-RU" sz="2400" dirty="0" err="1"/>
              <a:t>Компетентностная</a:t>
            </a:r>
            <a:r>
              <a:rPr lang="ru-RU" sz="2400" dirty="0"/>
              <a:t> область	</a:t>
            </a:r>
            <a:r>
              <a:rPr lang="ru-RU" sz="2400" dirty="0" smtClean="0"/>
              <a:t>        Число </a:t>
            </a:r>
            <a:r>
              <a:rPr lang="ru-RU" sz="2400" dirty="0"/>
              <a:t>заданий в работе </a:t>
            </a:r>
          </a:p>
          <a:p>
            <a:r>
              <a:rPr lang="ru-RU" sz="2400" dirty="0"/>
              <a:t>	</a:t>
            </a:r>
            <a:r>
              <a:rPr lang="ru-RU" sz="2400" dirty="0" smtClean="0"/>
              <a:t>                                                  Вариант </a:t>
            </a:r>
            <a:r>
              <a:rPr lang="ru-RU" sz="2400" dirty="0"/>
              <a:t>1	Вариант 2</a:t>
            </a:r>
          </a:p>
          <a:p>
            <a:r>
              <a:rPr lang="ru-RU" sz="2400" dirty="0"/>
              <a:t>Научное объяснение явлений	8	</a:t>
            </a:r>
            <a:r>
              <a:rPr lang="ru-RU" sz="2400" dirty="0" smtClean="0"/>
              <a:t>                          7</a:t>
            </a:r>
            <a:endParaRPr lang="ru-RU" sz="2400" dirty="0"/>
          </a:p>
          <a:p>
            <a:r>
              <a:rPr lang="ru-RU" sz="2400" dirty="0"/>
              <a:t>Применение естественнонаучных методов исследования	</a:t>
            </a:r>
            <a:r>
              <a:rPr lang="ru-RU" sz="2400" dirty="0" smtClean="0"/>
              <a:t>                                                         4</a:t>
            </a:r>
            <a:r>
              <a:rPr lang="ru-RU" sz="2400" dirty="0"/>
              <a:t>	</a:t>
            </a:r>
            <a:r>
              <a:rPr lang="ru-RU" sz="2400" dirty="0" smtClean="0"/>
              <a:t>                         4</a:t>
            </a:r>
            <a:endParaRPr lang="ru-RU" sz="2400" dirty="0"/>
          </a:p>
          <a:p>
            <a:r>
              <a:rPr lang="ru-RU" sz="2400" dirty="0"/>
              <a:t>Интерпретация данных и использование научных доказательств для получения выводов	4	</a:t>
            </a:r>
            <a:r>
              <a:rPr lang="ru-RU" sz="2400" dirty="0" smtClean="0"/>
              <a:t>           4                    Итого</a:t>
            </a:r>
            <a:r>
              <a:rPr lang="ru-RU" sz="2400" dirty="0"/>
              <a:t>	</a:t>
            </a:r>
            <a:r>
              <a:rPr lang="ru-RU" sz="2400" dirty="0" smtClean="0"/>
              <a:t>                                                        1 6</a:t>
            </a:r>
            <a:r>
              <a:rPr lang="ru-RU" sz="2400" dirty="0"/>
              <a:t>	</a:t>
            </a:r>
            <a:r>
              <a:rPr lang="ru-RU" sz="2400" dirty="0" smtClean="0"/>
              <a:t>                       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3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59340"/>
            <a:ext cx="813690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3.3. Контекст (распределение заданий и баллов по отдельным контекстам)</a:t>
            </a:r>
          </a:p>
          <a:p>
            <a:pPr algn="r"/>
            <a:r>
              <a:rPr lang="ru-RU" sz="2800" dirty="0"/>
              <a:t>Таблица 3</a:t>
            </a:r>
          </a:p>
          <a:p>
            <a:r>
              <a:rPr lang="ru-RU" sz="2800" dirty="0"/>
              <a:t>Распределение заданий по контекстам</a:t>
            </a:r>
          </a:p>
          <a:p>
            <a:r>
              <a:rPr lang="ru-RU" sz="2800" dirty="0" smtClean="0"/>
              <a:t>Контекст</a:t>
            </a:r>
            <a:r>
              <a:rPr lang="ru-RU" sz="2800" dirty="0"/>
              <a:t>	</a:t>
            </a:r>
            <a:r>
              <a:rPr lang="ru-RU" sz="2800" dirty="0" smtClean="0"/>
              <a:t>                           Число </a:t>
            </a:r>
            <a:r>
              <a:rPr lang="ru-RU" sz="2800" dirty="0"/>
              <a:t>заданий в работе </a:t>
            </a:r>
          </a:p>
          <a:p>
            <a:r>
              <a:rPr lang="ru-RU" sz="2800" dirty="0"/>
              <a:t>	</a:t>
            </a:r>
            <a:r>
              <a:rPr lang="ru-RU" sz="2800" dirty="0" smtClean="0"/>
              <a:t>                                        Вариант </a:t>
            </a:r>
            <a:r>
              <a:rPr lang="ru-RU" sz="2800" dirty="0"/>
              <a:t>1	Вариант 2</a:t>
            </a:r>
          </a:p>
          <a:p>
            <a:r>
              <a:rPr lang="ru-RU" sz="2800" dirty="0"/>
              <a:t>Личный 	</a:t>
            </a:r>
            <a:r>
              <a:rPr lang="ru-RU" sz="2800" dirty="0" smtClean="0"/>
              <a:t>                                     6</a:t>
            </a:r>
            <a:r>
              <a:rPr lang="ru-RU" sz="2800" dirty="0"/>
              <a:t>	</a:t>
            </a:r>
            <a:r>
              <a:rPr lang="ru-RU" sz="2800" dirty="0" smtClean="0"/>
              <a:t>                    7</a:t>
            </a:r>
            <a:endParaRPr lang="ru-RU" sz="2800" dirty="0"/>
          </a:p>
          <a:p>
            <a:r>
              <a:rPr lang="ru-RU" sz="2800" dirty="0"/>
              <a:t>Местный/национальный	3	</a:t>
            </a:r>
            <a:r>
              <a:rPr lang="ru-RU" sz="2800" dirty="0" smtClean="0"/>
              <a:t>                   1</a:t>
            </a:r>
            <a:endParaRPr lang="ru-RU" sz="2800" dirty="0"/>
          </a:p>
          <a:p>
            <a:r>
              <a:rPr lang="ru-RU" sz="2800" dirty="0"/>
              <a:t>Глобальный	</a:t>
            </a:r>
            <a:r>
              <a:rPr lang="ru-RU" sz="2800" dirty="0" smtClean="0"/>
              <a:t>                        7</a:t>
            </a:r>
            <a:r>
              <a:rPr lang="ru-RU" sz="2800" dirty="0"/>
              <a:t>	</a:t>
            </a:r>
            <a:r>
              <a:rPr lang="ru-RU" sz="2800" dirty="0" smtClean="0"/>
              <a:t>                    7</a:t>
            </a:r>
            <a:endParaRPr lang="ru-RU" sz="2800" dirty="0"/>
          </a:p>
          <a:p>
            <a:r>
              <a:rPr lang="ru-RU" sz="2800" dirty="0" smtClean="0"/>
              <a:t>Итого                                              16</a:t>
            </a:r>
            <a:r>
              <a:rPr lang="ru-RU" sz="2800" dirty="0"/>
              <a:t>	</a:t>
            </a:r>
            <a:r>
              <a:rPr lang="ru-RU" sz="2800" dirty="0" smtClean="0"/>
              <a:t>                   15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6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666</TotalTime>
  <Words>567</Words>
  <Application>Microsoft Office PowerPoint</Application>
  <PresentationFormat>Экран (4:3)</PresentationFormat>
  <Paragraphs>141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Calibri</vt:lpstr>
      <vt:lpstr>Candara</vt:lpstr>
      <vt:lpstr>Symbol</vt:lpstr>
      <vt:lpstr>Times New Roman</vt:lpstr>
      <vt:lpstr>Волна</vt:lpstr>
      <vt:lpstr>Использование электронного банка  заданий  для  оценки  функциональной  грамотности https://fg.resh.edu.ru/</vt:lpstr>
      <vt:lpstr>Цель</vt:lpstr>
      <vt:lpstr>Задачи</vt:lpstr>
      <vt:lpstr>Международный проект Pisa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Найти время, чтобы быть экспертом и работы проверять.</vt:lpstr>
      <vt:lpstr>1.Работать  можно и нужно. 2.Прорешать все варианты, чтобы увидеть  результаты.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электронного банка  заданий  для  оценки  функциональной  грамотности https://fg.resh.edu.ru/</dc:title>
  <dc:creator>Tatiana A. Romanova</dc:creator>
  <cp:lastModifiedBy>HappyFru</cp:lastModifiedBy>
  <cp:revision>19</cp:revision>
  <cp:lastPrinted>2021-12-07T12:26:28Z</cp:lastPrinted>
  <dcterms:created xsi:type="dcterms:W3CDTF">2021-12-06T08:01:17Z</dcterms:created>
  <dcterms:modified xsi:type="dcterms:W3CDTF">2021-12-13T11:00:41Z</dcterms:modified>
</cp:coreProperties>
</file>