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0" r:id="rId5"/>
    <p:sldId id="267" r:id="rId6"/>
    <p:sldId id="261" r:id="rId7"/>
    <p:sldId id="262" r:id="rId8"/>
    <p:sldId id="263" r:id="rId9"/>
    <p:sldId id="265" r:id="rId10"/>
    <p:sldId id="268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B989D-697C-4BBE-8CC6-A1DFA00F614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B55C4-FBC5-46BF-B446-A71A2C266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B55C4-FBC5-46BF-B446-A71A2C266F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21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5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2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1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4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4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7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6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25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3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5BFC-32EB-441A-AF2B-55ED506D9C5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C3D5-7F33-432A-B46B-8CDA3A389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30" y="1708517"/>
            <a:ext cx="9144000" cy="2387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на уроках географии в 5-7 классах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04367" y="6061166"/>
            <a:ext cx="3305858" cy="68532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spcBef>
                <a:spcPct val="0"/>
              </a:spcBef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</a:p>
          <a:p>
            <a:pPr>
              <a:spcBef>
                <a:spcPct val="0"/>
              </a:spcBef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«Сланцевская СОШ № 6» </a:t>
            </a:r>
          </a:p>
          <a:p>
            <a:pPr>
              <a:spcBef>
                <a:spcPct val="0"/>
              </a:spcBef>
            </a:pPr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Шовикова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А.К.</a:t>
            </a:r>
          </a:p>
        </p:txBody>
      </p:sp>
    </p:spTree>
    <p:extLst>
      <p:ext uri="{BB962C8B-B14F-4D97-AF65-F5344CB8AC3E}">
        <p14:creationId xmlns:p14="http://schemas.microsoft.com/office/powerpoint/2010/main" val="20092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2" y="0"/>
            <a:ext cx="4987103" cy="685800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27" y="23835"/>
            <a:ext cx="4969770" cy="6834165"/>
          </a:xfrm>
        </p:spPr>
      </p:pic>
    </p:spTree>
    <p:extLst>
      <p:ext uri="{BB962C8B-B14F-4D97-AF65-F5344CB8AC3E}">
        <p14:creationId xmlns:p14="http://schemas.microsoft.com/office/powerpoint/2010/main" val="327804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365" y="2729437"/>
            <a:ext cx="10515600" cy="3089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4078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8640" y="566057"/>
            <a:ext cx="11643360" cy="629194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географии функциональная грамотность формируется достижением, прежде всего, предметных результатов через: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текстом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географической картой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со статистическими данными (схемы, таблицы, диаграммы, графики)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здесь пока наблюдается больше всего проблем, по результатам НОКО.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ВПР, ОГЭ, ЕГЭ)</a:t>
            </a:r>
          </a:p>
        </p:txBody>
      </p:sp>
    </p:spTree>
    <p:extLst>
      <p:ext uri="{BB962C8B-B14F-4D97-AF65-F5344CB8AC3E}">
        <p14:creationId xmlns:p14="http://schemas.microsoft.com/office/powerpoint/2010/main" val="170266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7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997" y="1790588"/>
            <a:ext cx="2844567" cy="36602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без визуального изображения)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79586" y="1166672"/>
            <a:ext cx="1325461" cy="998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014246" y="1120275"/>
            <a:ext cx="1290505" cy="906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46433" y="1804839"/>
            <a:ext cx="2969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сплошные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 визуальным изображением)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Картинки по запросу Таблицы Зима в Алма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48" y="3379082"/>
            <a:ext cx="4530054" cy="28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56602" y="3429000"/>
            <a:ext cx="51676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существовании функциональной грамотности мы узнаем, только столкнувшись с ее отсутствием. Поэтому приходится говорить не столько о функциональной грамотности, сколько о функциональной безграмотности, что является одним из определяющих факторов, тормозящих развитие общественных отношений. Поэтому проблема функциональной грамотности рассматривается обычно не как научная и смысловая проблема, а как проблема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проблема поиска механизмов и способов ускоренной ликвидации безграмотности.</a:t>
            </a:r>
          </a:p>
        </p:txBody>
      </p:sp>
    </p:spTree>
    <p:extLst>
      <p:ext uri="{BB962C8B-B14F-4D97-AF65-F5344CB8AC3E}">
        <p14:creationId xmlns:p14="http://schemas.microsoft.com/office/powerpoint/2010/main" val="340192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52" y="30047"/>
            <a:ext cx="10515600" cy="44640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268" y="384894"/>
            <a:ext cx="11355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увлечён путешествиями, поэтому он часто заходит на сайт Русского географического общества http://www.rgo.ru. Однажды он нашёл на этом сайте вот такую информацию. </a:t>
            </a:r>
          </a:p>
        </p:txBody>
      </p:sp>
      <p:grpSp>
        <p:nvGrpSpPr>
          <p:cNvPr id="6" name="docshapegroup10"/>
          <p:cNvGrpSpPr>
            <a:grpSpLocks/>
          </p:cNvGrpSpPr>
          <p:nvPr/>
        </p:nvGrpSpPr>
        <p:grpSpPr bwMode="auto">
          <a:xfrm>
            <a:off x="1722268" y="1189609"/>
            <a:ext cx="9040807" cy="5367946"/>
            <a:chOff x="1723" y="148"/>
            <a:chExt cx="9406" cy="5728"/>
          </a:xfrm>
        </p:grpSpPr>
        <p:pic>
          <p:nvPicPr>
            <p:cNvPr id="1027" name="docshape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" y="155"/>
              <a:ext cx="9206" cy="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cshape12"/>
            <p:cNvSpPr>
              <a:spLocks noChangeArrowheads="1"/>
            </p:cNvSpPr>
            <p:nvPr/>
          </p:nvSpPr>
          <p:spPr bwMode="auto">
            <a:xfrm>
              <a:off x="1723" y="148"/>
              <a:ext cx="9406" cy="572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2372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50" y="1672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 захотелось побольше узнать об этом путешественнике, и он стал искать дополнительную информацию. На научно-популярном портале «Вокруг Света» он нашёл интервью с Николя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Ванье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Вот фрагмент этого интервью.</a:t>
            </a:r>
          </a:p>
          <a:p>
            <a:endParaRPr lang="ru-RU" dirty="0"/>
          </a:p>
        </p:txBody>
      </p:sp>
      <p:grpSp>
        <p:nvGrpSpPr>
          <p:cNvPr id="5" name="docshapegroup13"/>
          <p:cNvGrpSpPr>
            <a:grpSpLocks/>
          </p:cNvGrpSpPr>
          <p:nvPr/>
        </p:nvGrpSpPr>
        <p:grpSpPr bwMode="auto">
          <a:xfrm>
            <a:off x="230429" y="1008334"/>
            <a:ext cx="5841696" cy="4357035"/>
            <a:chOff x="1849" y="2175"/>
            <a:chExt cx="9200" cy="6863"/>
          </a:xfrm>
        </p:grpSpPr>
        <p:sp>
          <p:nvSpPr>
            <p:cNvPr id="6" name="docshape15"/>
            <p:cNvSpPr txBox="1">
              <a:spLocks noChangeArrowheads="1"/>
            </p:cNvSpPr>
            <p:nvPr/>
          </p:nvSpPr>
          <p:spPr bwMode="auto">
            <a:xfrm>
              <a:off x="1849" y="2175"/>
              <a:ext cx="9200" cy="686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10800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161925" lvl="0" indent="457200" algn="just" defTabSz="914400" rtl="0" eaLnBrk="0" fontAlgn="base" latinLnBrk="0" hangingPunct="0">
                <a:lnSpc>
                  <a:spcPct val="100000"/>
                </a:lnSpc>
                <a:spcBef>
                  <a:spcPts val="1088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1" u="none" strike="noStrike" cap="none" normalizeH="0" baseline="0" dirty="0">
                  <a:ln>
                    <a:noFill/>
                  </a:ln>
                  <a:solidFill>
                    <a:srgbClr val="161616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три путешествия по России вы совершили на собачьих упряжках. Почему вы выбрали такой способ передвижения, как собачья упряжка?</a:t>
              </a:r>
              <a:endPara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158750" lvl="0" indent="0" algn="just" defTabSz="914400" rtl="0" eaLnBrk="0" fontAlgn="base" latinLnBrk="0" hangingPunct="0">
                <a:lnSpc>
                  <a:spcPct val="100000"/>
                </a:lnSpc>
                <a:spcBef>
                  <a:spcPts val="9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>
                  <a:ln>
                    <a:noFill/>
                  </a:ln>
                  <a:solidFill>
                    <a:srgbClr val="161616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Это надёжный способ пересечения огромных заснеженных пространств. Кроме того, упряжка не портит местность, которую преодолевает путешественник.</a:t>
              </a:r>
              <a:endPara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marR="0" lvl="1" indent="0" algn="just" defTabSz="914400" rtl="0" eaLnBrk="0" fontAlgn="base" latinLnBrk="0" hangingPunct="0">
                <a:lnSpc>
                  <a:spcPct val="100000"/>
                </a:lnSpc>
                <a:spcBef>
                  <a:spcPts val="92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1" i="1" u="none" strike="noStrike" cap="none" normalizeH="0" baseline="0" dirty="0">
                  <a:ln>
                    <a:noFill/>
                  </a:ln>
                  <a:solidFill>
                    <a:srgbClr val="161616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успеваете увидеть с упряжки?</a:t>
              </a:r>
              <a:endParaRPr kumimoji="0" lang="ru-RU" altLang="ru-RU" sz="1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R="153988" lvl="0" algn="just" eaLnBrk="0" fontAlgn="base" hangingPunct="0">
                <a:spcBef>
                  <a:spcPts val="900"/>
                </a:spcBef>
                <a:spcAft>
                  <a:spcPts val="800"/>
                </a:spcAft>
              </a:pPr>
              <a:r>
                <a:rPr lang="ru-RU" altLang="ru-RU" sz="1200" dirty="0">
                  <a:solidFill>
                    <a:srgbClr val="16161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том-то и дело, что абсолютно всё. Увидеть кое-что, конечно, можно и из поезда, из машины, даже из самолета. Но совсем другое дело, когда все 24 часа ты находишься под открытым небом. И не просто смотришь, а «чувствуешь» весь край, по которому едешь: его можно весь охватить взглядом, наслаждаться необозримыми просторами, улавливать запахи, ощущать прикосновение природы. Вот почему я считаю, что это лучший способ узнать мир.</a:t>
              </a:r>
            </a:p>
            <a:p>
              <a:pPr marL="0" marR="153988" lvl="0" indent="0" algn="just" defTabSz="914400" rtl="0" eaLnBrk="0" fontAlgn="base" latinLnBrk="0" hangingPunct="0">
                <a:lnSpc>
                  <a:spcPct val="100000"/>
                </a:lnSpc>
                <a:spcBef>
                  <a:spcPts val="90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1" name="docshape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6" y="2175"/>
              <a:ext cx="9136" cy="1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50126" y="10101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docshape16"/>
          <p:cNvSpPr txBox="1">
            <a:spLocks noChangeArrowheads="1"/>
          </p:cNvSpPr>
          <p:nvPr/>
        </p:nvSpPr>
        <p:spPr bwMode="auto">
          <a:xfrm>
            <a:off x="6153374" y="1008334"/>
            <a:ext cx="5963308" cy="4353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44000" tIns="0" rIns="180000" bIns="0" numCol="1" anchor="ctr" anchorCtr="0" compatLnSpc="1">
            <a:prstTxWarp prst="textNoShape">
              <a:avLst/>
            </a:prstTxWarp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вы управляете собаками, чувствуете единение с ними?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Скорее ощущаю себя тренером футбольной команды. Как и тренер, ты не бежишь 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с«игроками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остаешься на своем месте — едешь сзади, наблюдая за процессом. Ты должен максимально выгодным образом расставить игроков и следить за общим рисунком игры. Необходимо учитывать и другие критерии: метеоусловия, качество трассы, настроение собак, их сегодняшние взаимоотношения — ссоры, обиды… Как и хороший тренер, я должен принять лучшее решение на данный момент. Отношения с собаками в упряжке основываются на моём безусловном авторитете, но также на доверии и дружбе. Моя задача — обеспечить безопасность для всех: и для собак, и для себя. Часто использую веерный способ расстановки собак в упряжке: каждая собака напрямую связана с санями шлейкой, все шлейки одинаковой длины. Этот способ даёт большую подвижность собакам во время езды, бережёт их силы при поворотах и неровной дороге.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1" u="none" strike="noStrike" cap="none" normalizeH="0" baseline="0" dirty="0">
              <a:ln>
                <a:noFill/>
              </a:ln>
              <a:solidFill>
                <a:srgbClr val="16161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демонстрируете им своё отношение?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утро необходимо найти время для личной беседы с каждым псом. Хотя нельзя утверждать, что они понимают все слова, но очень чувствительны к интонации, к настроению. Отношение передается через речь, а также через физический контакт — каждую собаку нужно погладить, обнять, приласкать.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2717" y="5413640"/>
            <a:ext cx="11366566" cy="1204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5"/>
              </a:spcBef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1.  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Какую информацию нашёл Максим на сайте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Русского географического общества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Отметьте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ОДИН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правильный ответ.</a:t>
            </a:r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000" marR="1301750">
              <a:lnSpc>
                <a:spcPct val="151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</a:t>
            </a:r>
            <a:r>
              <a:rPr lang="ru-RU" sz="1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трёх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российских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экспедициях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</a:t>
            </a:r>
            <a:r>
              <a:rPr lang="ru-RU" sz="1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Ванье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88000" marR="1301750">
              <a:lnSpc>
                <a:spcPct val="151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Интервью М. Новиковой с Николя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Ванье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8000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В.</a:t>
            </a:r>
            <a:r>
              <a:rPr lang="ru-RU" sz="1200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книге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</a:t>
            </a:r>
            <a:r>
              <a:rPr lang="ru-RU" sz="12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Ванье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отзыв</a:t>
            </a:r>
            <a:r>
              <a:rPr lang="ru-RU" sz="1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8000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награде,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которую</a:t>
            </a:r>
            <a:r>
              <a:rPr lang="ru-RU" sz="12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</a:t>
            </a:r>
            <a:r>
              <a:rPr lang="ru-RU" sz="1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Ванье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717" y="5413640"/>
            <a:ext cx="11366566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Опираясь на текст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запишите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 которым 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Ванье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путешествует именно на собачьих упряжках.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81"/>
            <a:ext cx="10515600" cy="44653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географической картой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37527"/>
              </p:ext>
            </p:extLst>
          </p:nvPr>
        </p:nvGraphicFramePr>
        <p:xfrm>
          <a:off x="129702" y="4844149"/>
          <a:ext cx="6079490" cy="1153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80895">
                  <a:extLst>
                    <a:ext uri="{9D8B030D-6E8A-4147-A177-3AD203B41FA5}">
                      <a16:colId xmlns:a16="http://schemas.microsoft.com/office/drawing/2014/main" val="2097127840"/>
                    </a:ext>
                  </a:extLst>
                </a:gridCol>
                <a:gridCol w="3998595">
                  <a:extLst>
                    <a:ext uri="{9D8B030D-6E8A-4147-A177-3AD203B41FA5}">
                      <a16:colId xmlns:a16="http://schemas.microsoft.com/office/drawing/2014/main" val="1984850114"/>
                    </a:ext>
                  </a:extLst>
                </a:gridCol>
              </a:tblGrid>
              <a:tr h="347501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Транссибирская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экспедиция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(1990–1991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гг.)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2506120"/>
                  </a:ext>
                </a:extLst>
              </a:tr>
              <a:tr h="433976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Экспедиция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«Сибирская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Одиссея»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(2005–2006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 spc="-20">
                          <a:effectLst/>
                        </a:rPr>
                        <a:t>гг.)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09407389"/>
                  </a:ext>
                </a:extLst>
              </a:tr>
              <a:tr h="372323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Экспедиция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«Дикая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Одиссея»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(2013–2014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гг.)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7941552"/>
                  </a:ext>
                </a:extLst>
              </a:tr>
            </a:tbl>
          </a:graphicData>
        </a:graphic>
      </p:graphicFrame>
      <p:pic>
        <p:nvPicPr>
          <p:cNvPr id="3086" name="docshape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2" y="1583339"/>
            <a:ext cx="5931208" cy="31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shape19"/>
          <p:cNvSpPr>
            <a:spLocks noChangeArrowheads="1"/>
          </p:cNvSpPr>
          <p:nvPr/>
        </p:nvSpPr>
        <p:spPr bwMode="auto">
          <a:xfrm>
            <a:off x="129702" y="1020932"/>
            <a:ext cx="5931208" cy="3670663"/>
          </a:xfrm>
          <a:prstGeom prst="rect">
            <a:avLst/>
          </a:prstGeom>
          <a:noFill/>
          <a:ln w="9525">
            <a:solidFill>
              <a:srgbClr val="0D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image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9" y="4857140"/>
            <a:ext cx="19431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6" y="5242145"/>
            <a:ext cx="19145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0" y="5664842"/>
            <a:ext cx="18954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29702" y="1032789"/>
            <a:ext cx="59312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Карта России, на которой отмечены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экспедиции на собачьих упряжках Николя </a:t>
            </a:r>
            <a:r>
              <a:rPr kumimoji="0" lang="ru-RU" altLang="ru-RU" sz="1300" b="1" i="0" u="none" strike="noStrike" cap="none" normalizeH="0" baseline="0" dirty="0" err="1">
                <a:ln>
                  <a:noFill/>
                </a:ln>
                <a:solidFill>
                  <a:srgbClr val="16161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Ванье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401515" y="2685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394"/>
              </p:ext>
            </p:extLst>
          </p:nvPr>
        </p:nvGraphicFramePr>
        <p:xfrm>
          <a:off x="6628153" y="2708674"/>
          <a:ext cx="5335757" cy="15455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7780">
                  <a:extLst>
                    <a:ext uri="{9D8B030D-6E8A-4147-A177-3AD203B41FA5}">
                      <a16:colId xmlns:a16="http://schemas.microsoft.com/office/drawing/2014/main" val="676933841"/>
                    </a:ext>
                  </a:extLst>
                </a:gridCol>
                <a:gridCol w="1274876">
                  <a:extLst>
                    <a:ext uri="{9D8B030D-6E8A-4147-A177-3AD203B41FA5}">
                      <a16:colId xmlns:a16="http://schemas.microsoft.com/office/drawing/2014/main" val="1314692467"/>
                    </a:ext>
                  </a:extLst>
                </a:gridCol>
                <a:gridCol w="1273020">
                  <a:extLst>
                    <a:ext uri="{9D8B030D-6E8A-4147-A177-3AD203B41FA5}">
                      <a16:colId xmlns:a16="http://schemas.microsoft.com/office/drawing/2014/main" val="753975751"/>
                    </a:ext>
                  </a:extLst>
                </a:gridCol>
                <a:gridCol w="1470081">
                  <a:extLst>
                    <a:ext uri="{9D8B030D-6E8A-4147-A177-3AD203B41FA5}">
                      <a16:colId xmlns:a16="http://schemas.microsoft.com/office/drawing/2014/main" val="1159235749"/>
                    </a:ext>
                  </a:extLst>
                </a:gridCol>
              </a:tblGrid>
              <a:tr h="386651"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055" marR="307340" indent="10795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Начало маршрута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325" marR="307975" indent="160020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Конец маршрута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Протяженность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5670306"/>
                  </a:ext>
                </a:extLst>
              </a:tr>
              <a:tr h="387855">
                <a:tc>
                  <a:txBody>
                    <a:bodyPr/>
                    <a:lstStyle/>
                    <a:p>
                      <a:pPr marL="67945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Транссибирская</a:t>
                      </a:r>
                      <a:endParaRPr lang="ru-RU" sz="1000">
                        <a:effectLst/>
                      </a:endParaRPr>
                    </a:p>
                    <a:p>
                      <a:pPr marL="67945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экспедиция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2540" algn="ctr"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1336675" algn="l"/>
                        </a:tabLst>
                      </a:pPr>
                      <a:r>
                        <a:rPr lang="ru-RU" sz="1100" spc="-25" dirty="0">
                          <a:effectLst/>
                        </a:rPr>
                        <a:t>_________________км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797377"/>
                  </a:ext>
                </a:extLst>
              </a:tr>
              <a:tr h="387253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Сибирская</a:t>
                      </a:r>
                      <a:endParaRPr lang="ru-RU" sz="1000">
                        <a:effectLst/>
                      </a:endParaRPr>
                    </a:p>
                    <a:p>
                      <a:pPr marL="67945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Одиссея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2540" algn="ctr">
                        <a:spcAft>
                          <a:spcPts val="0"/>
                        </a:spcAft>
                        <a:tabLst>
                          <a:tab pos="1336675" algn="l"/>
                        </a:tabLst>
                      </a:pPr>
                      <a:r>
                        <a:rPr lang="ru-RU" sz="1100" spc="-25" dirty="0">
                          <a:effectLst/>
                        </a:rPr>
                        <a:t>_________________км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30077326"/>
                  </a:ext>
                </a:extLst>
              </a:tr>
              <a:tr h="339072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Дикая</a:t>
                      </a:r>
                      <a:r>
                        <a:rPr lang="ru-RU" sz="1100" spc="-10">
                          <a:effectLst/>
                        </a:rPr>
                        <a:t> Одиссея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spcBef>
                          <a:spcPts val="960"/>
                        </a:spcBef>
                        <a:spcAft>
                          <a:spcPts val="0"/>
                        </a:spcAft>
                        <a:tabLst>
                          <a:tab pos="1336675" algn="l"/>
                        </a:tabLst>
                      </a:pPr>
                      <a:r>
                        <a:rPr lang="ru-RU" sz="1100" spc="-25" dirty="0">
                          <a:effectLst/>
                        </a:rPr>
                        <a:t>_________________км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40440372"/>
                  </a:ext>
                </a:extLst>
              </a:tr>
            </a:tbl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628153" y="1010629"/>
            <a:ext cx="528517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60338"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3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36675" algn="l"/>
              </a:tabLst>
            </a:pPr>
            <a:r>
              <a:rPr kumimoji="0" lang="ru-RU" altLang="ru-RU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36675" algn="l"/>
              </a:tabLst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об экспедициях Н.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Ванье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решили внести в справочник</a:t>
            </a:r>
            <a:r>
              <a:rPr lang="ru-RU" alt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«Необычные путешествия по России». Для каждой экспедиции необходимо указать, где начинался и заканчивался маршрут, а также его протяженность (в километрах). Внесите нужную информацию в таблицу.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6033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6675" algn="l"/>
              </a:tabLst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5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323" y="-1415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статистическими данными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62" y="820616"/>
            <a:ext cx="11723076" cy="58380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На метеорологической станции города </a:t>
            </a:r>
            <a:r>
              <a:rPr lang="ru-RU" i="1" dirty="0"/>
              <a:t>N</a:t>
            </a:r>
            <a:r>
              <a:rPr lang="ru-RU" dirty="0"/>
              <a:t> в сентябре были проведены наблюдения за направлением ветра. По результатам наблюдений метеорологи построили розу ветров. Рассмотрите розу ветров и ответьте на вопросы.</a:t>
            </a:r>
          </a:p>
          <a:p>
            <a:r>
              <a:rPr lang="ru-RU" dirty="0"/>
              <a:t>Какой ветер чаще всего дул в сентябре?</a:t>
            </a:r>
          </a:p>
          <a:p>
            <a:r>
              <a:rPr lang="ru-RU" dirty="0"/>
              <a:t>В каком направлении дует этот ветер?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2. На каком рисунке знаками отображена погода в тот </a:t>
            </a:r>
          </a:p>
          <a:p>
            <a:pPr marL="0" indent="0">
              <a:buNone/>
            </a:pPr>
            <a:r>
              <a:rPr lang="ru-RU" dirty="0"/>
              <a:t>день, когда дул западный ветер? Укажите букву, </a:t>
            </a:r>
          </a:p>
          <a:p>
            <a:pPr marL="0" indent="0">
              <a:buNone/>
            </a:pPr>
            <a:r>
              <a:rPr lang="ru-RU" dirty="0"/>
              <a:t>которой обозначен этот рисунок. </a:t>
            </a:r>
          </a:p>
          <a:p>
            <a:pPr marL="0" indent="0">
              <a:buNone/>
            </a:pPr>
            <a:r>
              <a:rPr lang="ru-RU" dirty="0"/>
              <a:t>Составьте описание погоды в этот день.</a:t>
            </a:r>
          </a:p>
          <a:p>
            <a:endParaRPr lang="ru-RU" dirty="0"/>
          </a:p>
        </p:txBody>
      </p:sp>
      <p:pic>
        <p:nvPicPr>
          <p:cNvPr id="5122" name="Picture 2" descr="https://geo6-vpr.sdamgia.ru/get_file?id=39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040" y="2145699"/>
            <a:ext cx="2263140" cy="23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geo6-vpr.sdamgia.ru/get_file?id=398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64" y="4702522"/>
            <a:ext cx="3426696" cy="19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55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833" y="409575"/>
            <a:ext cx="3223949" cy="6268062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графический способ подачи информации, данных и знаний, целью которого является быстро и чётко преподносить сложную информацию.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g.advertology.ru/aimages/2014/11/27/Kud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782" y="71307"/>
            <a:ext cx="8227118" cy="67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2513906_13-p-globus-na-serom-fon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64" y="1825625"/>
            <a:ext cx="3164271" cy="4351338"/>
          </a:xfrm>
        </p:spPr>
      </p:pic>
      <p:pic>
        <p:nvPicPr>
          <p:cNvPr id="4" name="Picture 2" descr="http://billionnews.ru/uploads/posts/2017-05/149391945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3" y="136733"/>
            <a:ext cx="11485548" cy="67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77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909</Words>
  <Application>Microsoft Office PowerPoint</Application>
  <PresentationFormat>Широкоэкранный</PresentationFormat>
  <Paragraphs>83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Формирование функциональной грамотности на уроках географии в 5-7 классах</vt:lpstr>
      <vt:lpstr>Презентация PowerPoint</vt:lpstr>
      <vt:lpstr>Тексты</vt:lpstr>
      <vt:lpstr>Работа с текстом: </vt:lpstr>
      <vt:lpstr>Презентация PowerPoint</vt:lpstr>
      <vt:lpstr>Работа с географической картой</vt:lpstr>
      <vt:lpstr>Работа со статистическими данными</vt:lpstr>
      <vt:lpstr>Инфографика - это графический способ подачи информации, данных и знаний, целью которого является быстро и чётко преподносить сложную информацию.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географии</dc:title>
  <dc:creator>Дошкольное отделение</dc:creator>
  <cp:lastModifiedBy>Margarita</cp:lastModifiedBy>
  <cp:revision>23</cp:revision>
  <dcterms:created xsi:type="dcterms:W3CDTF">2021-11-30T10:37:21Z</dcterms:created>
  <dcterms:modified xsi:type="dcterms:W3CDTF">2021-12-08T14:28:05Z</dcterms:modified>
</cp:coreProperties>
</file>