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5" r:id="rId10"/>
    <p:sldId id="263" r:id="rId11"/>
    <p:sldId id="266" r:id="rId12"/>
    <p:sldId id="264" r:id="rId13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7D701-5B57-4605-B9F8-22DE74D9023D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9ECCB9-BE8E-4DAE-B8B2-152CB1AD0D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6028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Использование  заданий, обеспечивающих  формирование    ФГ в  урочной деятельности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Сырникова</a:t>
            </a:r>
            <a:r>
              <a:rPr lang="ru-RU" dirty="0" smtClean="0"/>
              <a:t> Н.А.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986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Работа со статистическим материалом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К </a:t>
            </a:r>
            <a:r>
              <a:rPr lang="ru-RU" dirty="0"/>
              <a:t>статистическим материалам мы, как правило, относим графики, схемы, таблицы, диаграммы, матрицы данных и т.п. Успешное выполнение именно этих заданий формирует не только естественнонаучную, но и математическую область функциональной грамотности.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К </a:t>
            </a:r>
            <a:r>
              <a:rPr lang="ru-RU" dirty="0"/>
              <a:t>таким типовым заданиям в ОГЭ, ЕГЭ и ВПР можно отнести следующие:</a:t>
            </a:r>
          </a:p>
          <a:p>
            <a:r>
              <a:rPr lang="ru-RU" dirty="0"/>
              <a:t>- определение заданного показателя по формуле, выбирая необходимые данные из таблицы</a:t>
            </a:r>
          </a:p>
          <a:p>
            <a:r>
              <a:rPr lang="ru-RU" dirty="0"/>
              <a:t>- работа с </a:t>
            </a:r>
            <a:r>
              <a:rPr lang="ru-RU" dirty="0" err="1"/>
              <a:t>климатограммами</a:t>
            </a:r>
            <a:r>
              <a:rPr lang="ru-RU" dirty="0"/>
              <a:t> </a:t>
            </a:r>
          </a:p>
          <a:p>
            <a:r>
              <a:rPr lang="ru-RU" dirty="0"/>
              <a:t>- выявление эмпирических зависимостей на основе данных таблицы </a:t>
            </a:r>
          </a:p>
          <a:p>
            <a:r>
              <a:rPr lang="ru-RU" dirty="0"/>
              <a:t>- работа со статистической матрицей данных (в 10 – 11 классе углубленного уровня изучения географии.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868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Для повышения навыков </a:t>
            </a:r>
            <a:r>
              <a:rPr lang="ru-RU" b="1" dirty="0"/>
              <a:t>работы со статистическими данными</a:t>
            </a:r>
            <a:r>
              <a:rPr lang="ru-RU" dirty="0"/>
              <a:t> лучше всего подходят следующие </a:t>
            </a:r>
            <a:r>
              <a:rPr lang="ru-RU" b="1" dirty="0"/>
              <a:t>приемы</a:t>
            </a:r>
            <a:r>
              <a:rPr lang="ru-RU" dirty="0"/>
              <a:t>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199680"/>
            <a:ext cx="8596668" cy="3880773"/>
          </a:xfrm>
        </p:spPr>
        <p:txBody>
          <a:bodyPr/>
          <a:lstStyle/>
          <a:p>
            <a:r>
              <a:rPr lang="ru-RU" dirty="0" smtClean="0"/>
              <a:t>преобразование </a:t>
            </a:r>
            <a:r>
              <a:rPr lang="ru-RU" dirty="0"/>
              <a:t>содержания текста в график, диаграмму, таблицу, схему</a:t>
            </a:r>
          </a:p>
          <a:p>
            <a:r>
              <a:rPr lang="ru-RU" dirty="0" smtClean="0"/>
              <a:t>преобразование </a:t>
            </a:r>
            <a:r>
              <a:rPr lang="ru-RU" dirty="0"/>
              <a:t>набора диаграмм в таблицу и обратная задача – преобразование таблицы в набор диаграмм</a:t>
            </a:r>
          </a:p>
          <a:p>
            <a:r>
              <a:rPr lang="ru-RU" dirty="0" smtClean="0"/>
              <a:t>решение </a:t>
            </a:r>
            <a:r>
              <a:rPr lang="ru-RU" dirty="0"/>
              <a:t>различных географических задач (6 – 11 классы)</a:t>
            </a:r>
          </a:p>
          <a:p>
            <a:r>
              <a:rPr lang="ru-RU" dirty="0" smtClean="0"/>
              <a:t>работа </a:t>
            </a:r>
            <a:r>
              <a:rPr lang="ru-RU" dirty="0"/>
              <a:t>со статистической матрицей данных – распределить страны из данного списка в соответствии с основными экономическими показателями, указанным в таблице, посчитать определенные статистические показатели (10 – 11 классы углубленного уровня обучения географии).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747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Общие </a:t>
            </a:r>
            <a:r>
              <a:rPr lang="ru-RU" b="1" dirty="0"/>
              <a:t>приемы</a:t>
            </a:r>
            <a:r>
              <a:rPr lang="ru-RU" dirty="0"/>
              <a:t> формирования функциональной грамотности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1) географический диктант по терминам (5 – 11 классы). В младших классах учитель называет суть географического термина, а ученик должен записать название этого термина. В 10 – 11 классах наоборот – учитель называет термин, а учащиеся пишут его расшифровку. Это значительно усложняет задачу.</a:t>
            </a:r>
          </a:p>
          <a:p>
            <a:pPr marL="0" indent="0">
              <a:buNone/>
            </a:pPr>
            <a:r>
              <a:rPr lang="ru-RU" dirty="0"/>
              <a:t>2) в 10 – 11 классах углубленного уровня изучения географии можно ввести зачетную систему оценки знаний. После пройденной темы рекомендуется провести зачет, который состоит из двух частей:</a:t>
            </a:r>
          </a:p>
          <a:p>
            <a:pPr marL="0" indent="0">
              <a:buNone/>
            </a:pPr>
            <a:r>
              <a:rPr lang="ru-RU" dirty="0"/>
              <a:t>- теоретической – письменные ответы на теоретические вопросы изученной темы на основании вытянутого билета</a:t>
            </a:r>
          </a:p>
          <a:p>
            <a:pPr marL="0" indent="0">
              <a:buNone/>
            </a:pPr>
            <a:r>
              <a:rPr lang="ru-RU" dirty="0"/>
              <a:t>- тестовой части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398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Функциональная грамотность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это </a:t>
            </a:r>
            <a:r>
              <a:rPr lang="ru-RU" sz="2800" dirty="0"/>
              <a:t>способность человека вступать в отношения с внешней средой и максимально быстро адаптироваться и функционировать в ней.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8273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Отличительные черты функциональной </a:t>
            </a:r>
            <a:r>
              <a:rPr lang="ru-RU" dirty="0" smtClean="0"/>
              <a:t>грамотности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направленность </a:t>
            </a:r>
            <a:r>
              <a:rPr lang="ru-RU" dirty="0"/>
              <a:t>на решение бытовых проблем;</a:t>
            </a:r>
          </a:p>
          <a:p>
            <a:r>
              <a:rPr lang="ru-RU" dirty="0" smtClean="0"/>
              <a:t>является </a:t>
            </a:r>
            <a:r>
              <a:rPr lang="ru-RU" dirty="0"/>
              <a:t>ситуативной характеристикой личности, поскольку обнаруживает себя в конкретных социальных обстоятельствах;</a:t>
            </a:r>
          </a:p>
          <a:p>
            <a:r>
              <a:rPr lang="ru-RU" dirty="0" smtClean="0"/>
              <a:t> </a:t>
            </a:r>
            <a:r>
              <a:rPr lang="ru-RU" dirty="0"/>
              <a:t>связь с решением стандартных, стереотипных задач;</a:t>
            </a:r>
          </a:p>
          <a:p>
            <a:r>
              <a:rPr lang="ru-RU" dirty="0" smtClean="0"/>
              <a:t> </a:t>
            </a:r>
            <a:r>
              <a:rPr lang="ru-RU" dirty="0"/>
              <a:t>это всегда некоторый элементарный (базовый) уровень навыков чтения и письма;</a:t>
            </a:r>
          </a:p>
          <a:p>
            <a:r>
              <a:rPr lang="ru-RU" dirty="0" smtClean="0"/>
              <a:t>используется </a:t>
            </a:r>
            <a:r>
              <a:rPr lang="ru-RU" dirty="0"/>
              <a:t>в качестве оценки прежде всего взрослого населения.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897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Функциональная грамотность формируется по трем основным направлениям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r>
              <a:rPr lang="ru-RU" dirty="0" smtClean="0"/>
              <a:t>читательские </a:t>
            </a:r>
            <a:r>
              <a:rPr lang="ru-RU" dirty="0"/>
              <a:t>способности</a:t>
            </a:r>
          </a:p>
          <a:p>
            <a:r>
              <a:rPr lang="ru-RU" dirty="0" smtClean="0"/>
              <a:t>естественнонаучное</a:t>
            </a:r>
            <a:endParaRPr lang="ru-RU" dirty="0"/>
          </a:p>
          <a:p>
            <a:r>
              <a:rPr lang="ru-RU" dirty="0" smtClean="0"/>
              <a:t> </a:t>
            </a:r>
            <a:r>
              <a:rPr lang="ru-RU" dirty="0"/>
              <a:t>математическое.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002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В географии функциональная грамотность формируется достижением, прежде всего, предметных результатов через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r>
              <a:rPr lang="ru-RU" dirty="0" smtClean="0"/>
              <a:t>работу </a:t>
            </a:r>
            <a:r>
              <a:rPr lang="ru-RU" dirty="0"/>
              <a:t>с текстом</a:t>
            </a:r>
          </a:p>
          <a:p>
            <a:r>
              <a:rPr lang="ru-RU" dirty="0" smtClean="0"/>
              <a:t>работу </a:t>
            </a:r>
            <a:r>
              <a:rPr lang="ru-RU" dirty="0"/>
              <a:t>с географической картой</a:t>
            </a:r>
          </a:p>
          <a:p>
            <a:r>
              <a:rPr lang="ru-RU" dirty="0" smtClean="0"/>
              <a:t>работу </a:t>
            </a:r>
            <a:r>
              <a:rPr lang="ru-RU" dirty="0"/>
              <a:t>со статистическими данными.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2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Работа с текстом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	Одна </a:t>
            </a:r>
            <a:r>
              <a:rPr lang="ru-RU" dirty="0"/>
              <a:t>из проблем, существующих сегодня на уроке географии, - среднестатистический ученик не хочет и не умеет читать и анализировать прочитанное.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При </a:t>
            </a:r>
            <a:r>
              <a:rPr lang="ru-RU" dirty="0"/>
              <a:t>сдаче экзаменов и ВПР учащиеся невнимательно читают задания и инструкции к ним и в связи с этим неправильно выполняют задания. А ведь почти в каждом задании по географии в самом тексте находятся «подсказки», которые помогают его выполнить. Их только надо уметь найти.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270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2281" y="467591"/>
            <a:ext cx="11097491" cy="60890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- комментированное чтение (в 5 – 6 классах), которое позволяет лучше понять и усвоить материал, выделить главное</a:t>
            </a:r>
          </a:p>
          <a:p>
            <a:pPr marL="0" indent="0">
              <a:buNone/>
            </a:pPr>
            <a:r>
              <a:rPr lang="ru-RU" dirty="0"/>
              <a:t>- составление простой таблицы на основе параграфа учебника (в 5 – 6 классах)</a:t>
            </a:r>
          </a:p>
          <a:p>
            <a:pPr marL="0" indent="0">
              <a:buNone/>
            </a:pPr>
            <a:r>
              <a:rPr lang="ru-RU" dirty="0"/>
              <a:t>- составление сравнительной таблицы на основе прочитанного текста с обязательным выделением в выводе черт сходства и различия географических объектов или явлений (7 – 111 классы)</a:t>
            </a:r>
          </a:p>
          <a:p>
            <a:pPr marL="0" indent="0">
              <a:buNone/>
            </a:pPr>
            <a:r>
              <a:rPr lang="ru-RU" dirty="0"/>
              <a:t>- высказывание своего мнения по тексту, обозначающему какую-либо проблему, с обязательным собственным предложением решения обозначенной в тексте проблемы (9 – 11 классы)</a:t>
            </a:r>
          </a:p>
          <a:p>
            <a:pPr marL="0" indent="0">
              <a:buNone/>
            </a:pPr>
            <a:r>
              <a:rPr lang="ru-RU" dirty="0"/>
              <a:t>- составление схемы по прочитанному тексту и обратное задание – написание текста по указанной схеме</a:t>
            </a:r>
          </a:p>
          <a:p>
            <a:pPr marL="0" indent="0">
              <a:buNone/>
            </a:pPr>
            <a:r>
              <a:rPr lang="ru-RU" dirty="0"/>
              <a:t>- составление развернутых планов и конспектов параграфов</a:t>
            </a:r>
          </a:p>
          <a:p>
            <a:pPr marL="0" indent="0">
              <a:buNone/>
            </a:pPr>
            <a:r>
              <a:rPr lang="ru-RU" dirty="0"/>
              <a:t>- создание схематичного рисунка по тексту</a:t>
            </a:r>
          </a:p>
          <a:p>
            <a:pPr marL="0" indent="0">
              <a:buNone/>
            </a:pPr>
            <a:r>
              <a:rPr lang="ru-RU" dirty="0"/>
              <a:t>- нахождение географических ошибок в предложенном тексте</a:t>
            </a:r>
          </a:p>
          <a:p>
            <a:pPr marL="0" indent="0">
              <a:buNone/>
            </a:pPr>
            <a:r>
              <a:rPr lang="ru-RU" dirty="0"/>
              <a:t>- заполнение текста пропущенными словами; при этом слова можно предложить, а можно и не предлагать, что усложнит работу</a:t>
            </a:r>
          </a:p>
          <a:p>
            <a:pPr marL="0" indent="0">
              <a:buNone/>
            </a:pPr>
            <a:r>
              <a:rPr lang="ru-RU" dirty="0"/>
              <a:t>- составление кроссвордов (в 5 – 7 классах)</a:t>
            </a:r>
          </a:p>
          <a:p>
            <a:pPr marL="0" indent="0">
              <a:buNone/>
            </a:pPr>
            <a:r>
              <a:rPr lang="ru-RU" dirty="0"/>
              <a:t>- чтение и анализ художественного текста из произведений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188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9259" y="692728"/>
            <a:ext cx="8596668" cy="1320800"/>
          </a:xfrm>
        </p:spPr>
        <p:txBody>
          <a:bodyPr/>
          <a:lstStyle/>
          <a:p>
            <a:pPr algn="ctr"/>
            <a:r>
              <a:rPr lang="ru-RU" b="1" dirty="0"/>
              <a:t>Работа с географической картой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образовательном стандарте сказано, что формирование картографической грамотности – цель географического образования. В географии главный метод исследования – картографический. Задания ОГЭ, ЕГЭ и ВПР по географии требуют от школьника:</a:t>
            </a:r>
          </a:p>
          <a:p>
            <a:r>
              <a:rPr lang="ru-RU" dirty="0"/>
              <a:t>- умения читать карту</a:t>
            </a:r>
          </a:p>
          <a:p>
            <a:r>
              <a:rPr lang="ru-RU" dirty="0"/>
              <a:t>- владеть приемом наложения карт</a:t>
            </a:r>
          </a:p>
          <a:p>
            <a:r>
              <a:rPr lang="ru-RU" dirty="0"/>
              <a:t>- развитого пространственного представления картографической информации.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560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Стороны горизонта»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- помогает формировать пространственное представления и лучше запомнить карту. 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/>
              <a:t>Например</a:t>
            </a:r>
            <a:r>
              <a:rPr lang="ru-RU" dirty="0"/>
              <a:t>: </a:t>
            </a:r>
          </a:p>
          <a:p>
            <a:pPr marL="0" indent="0">
              <a:buNone/>
            </a:pPr>
            <a:r>
              <a:rPr lang="ru-RU" dirty="0"/>
              <a:t>- укажите материки западного и восточного полушарий; </a:t>
            </a:r>
          </a:p>
          <a:p>
            <a:pPr marL="0" indent="0">
              <a:buNone/>
            </a:pPr>
            <a:r>
              <a:rPr lang="ru-RU" dirty="0" smtClean="0"/>
              <a:t>- расположи </a:t>
            </a:r>
            <a:r>
              <a:rPr lang="ru-RU" dirty="0"/>
              <a:t>горы мира с севера на юг: Тибет, Кавказ, Анды, Кордильеры, Альпы, Тянь-Шань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«Найди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лишнее»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- найти лишний географический объект и дать объяснение выбору. 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/>
              <a:t>Например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- Бразилия, Аргентина, Перу, Колумбия, Парагвай – Парагвай не имеет выхода к морю, остальные имеют морские порты</a:t>
            </a:r>
          </a:p>
          <a:p>
            <a:pPr marL="0" indent="0">
              <a:buNone/>
            </a:pPr>
            <a:r>
              <a:rPr lang="ru-RU" dirty="0"/>
              <a:t>- Монголия, Сирия, Албания, Китай, Турция – Албания находится в Европе, остальные – в Азии.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24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</TotalTime>
  <Words>735</Words>
  <Application>Microsoft Office PowerPoint</Application>
  <PresentationFormat>Широкоэкранный</PresentationFormat>
  <Paragraphs>66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Wingdings 3</vt:lpstr>
      <vt:lpstr>Грань</vt:lpstr>
      <vt:lpstr>Использование  заданий, обеспечивающих  формирование    ФГ в  урочной деятельности</vt:lpstr>
      <vt:lpstr>Функциональная грамотность </vt:lpstr>
      <vt:lpstr>Отличительные черты функциональной грамотности </vt:lpstr>
      <vt:lpstr>Функциональная грамотность формируется по трем основным направлениям</vt:lpstr>
      <vt:lpstr>В географии функциональная грамотность формируется достижением, прежде всего, предметных результатов через</vt:lpstr>
      <vt:lpstr>Работа с текстом</vt:lpstr>
      <vt:lpstr>Презентация PowerPoint</vt:lpstr>
      <vt:lpstr>Работа с географической картой</vt:lpstr>
      <vt:lpstr>Презентация PowerPoint</vt:lpstr>
      <vt:lpstr>Работа со статистическим материалом</vt:lpstr>
      <vt:lpstr>Для повышения навыков работы со статистическими данными лучше всего подходят следующие приемы: </vt:lpstr>
      <vt:lpstr>Общие приемы формирования функциональной грамотности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 заданий, обеспечивающих  формирование    ФГ в  урочной деятельности</dc:title>
  <dc:creator>Nadezda A. Sirnikova</dc:creator>
  <cp:lastModifiedBy>Nadezda A. Sirnikova</cp:lastModifiedBy>
  <cp:revision>6</cp:revision>
  <cp:lastPrinted>2021-12-08T12:07:39Z</cp:lastPrinted>
  <dcterms:created xsi:type="dcterms:W3CDTF">2021-12-08T11:53:18Z</dcterms:created>
  <dcterms:modified xsi:type="dcterms:W3CDTF">2021-12-08T13:08:11Z</dcterms:modified>
</cp:coreProperties>
</file>